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83" r:id="rId5"/>
    <p:sldId id="259" r:id="rId6"/>
    <p:sldId id="274" r:id="rId7"/>
    <p:sldId id="287" r:id="rId8"/>
    <p:sldId id="288" r:id="rId9"/>
    <p:sldId id="289" r:id="rId10"/>
    <p:sldId id="290" r:id="rId11"/>
    <p:sldId id="291" r:id="rId12"/>
    <p:sldId id="279" r:id="rId13"/>
    <p:sldId id="280" r:id="rId14"/>
    <p:sldId id="281" r:id="rId15"/>
    <p:sldId id="300" r:id="rId16"/>
    <p:sldId id="277" r:id="rId17"/>
    <p:sldId id="278" r:id="rId18"/>
    <p:sldId id="262" r:id="rId19"/>
    <p:sldId id="263" r:id="rId20"/>
    <p:sldId id="260" r:id="rId21"/>
    <p:sldId id="261" r:id="rId22"/>
    <p:sldId id="264" r:id="rId23"/>
    <p:sldId id="265" r:id="rId24"/>
    <p:sldId id="266" r:id="rId25"/>
    <p:sldId id="267" r:id="rId26"/>
    <p:sldId id="301" r:id="rId27"/>
    <p:sldId id="302" r:id="rId28"/>
    <p:sldId id="304" r:id="rId29"/>
    <p:sldId id="275" r:id="rId30"/>
    <p:sldId id="276" r:id="rId31"/>
    <p:sldId id="292" r:id="rId32"/>
    <p:sldId id="297" r:id="rId33"/>
    <p:sldId id="298" r:id="rId34"/>
    <p:sldId id="299" r:id="rId35"/>
    <p:sldId id="303" r:id="rId36"/>
    <p:sldId id="284" r:id="rId37"/>
    <p:sldId id="270" r:id="rId38"/>
    <p:sldId id="285" r:id="rId39"/>
    <p:sldId id="295" r:id="rId40"/>
    <p:sldId id="296" r:id="rId41"/>
    <p:sldId id="272" r:id="rId42"/>
  </p:sldIdLst>
  <p:sldSz cx="18288000" cy="10287000"/>
  <p:notesSz cx="6858000" cy="9144000"/>
  <p:embeddedFontLst>
    <p:embeddedFont>
      <p:font typeface="Canva Sans" panose="020B0604020202020204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italic r:id="rId50"/>
    </p:embeddedFont>
    <p:embeddedFont>
      <p:font typeface="Poppins Semi-Bold" panose="020B0604020202020204" charset="0"/>
      <p:regular r:id="rId51"/>
    </p:embeddedFont>
    <p:embeddedFont>
      <p:font typeface="Poppins Ultra-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2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7" autoAdjust="0"/>
    <p:restoredTop sz="94622" autoAdjust="0"/>
  </p:normalViewPr>
  <p:slideViewPr>
    <p:cSldViewPr>
      <p:cViewPr varScale="1">
        <p:scale>
          <a:sx n="57" d="100"/>
          <a:sy n="57" d="100"/>
        </p:scale>
        <p:origin x="37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3C8B0-3FC5-4935-844C-7664930CCA9E}" type="datetimeFigureOut">
              <a:rPr lang="en-IN" smtClean="0"/>
              <a:t>11-06-2024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4C555-7591-46FA-B2BE-AA59D9DB8A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62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50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04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00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45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5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4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17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4C555-7591-46FA-B2BE-AA59D9DB8A4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79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18967" y="17145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557119" y="-4377878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542550" y="6545185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29"/>
                </a:lnTo>
                <a:lnTo>
                  <a:pt x="0" y="542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7955583" y="9639300"/>
            <a:ext cx="237683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089873" y="3695700"/>
            <a:ext cx="12108251" cy="2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9600" dirty="0">
                <a:solidFill>
                  <a:srgbClr val="FFFFFF"/>
                </a:solidFill>
                <a:latin typeface="Poppins Ultra-Bold"/>
              </a:rPr>
              <a:t>CYBERGUARD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1817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69806" y="7990958"/>
            <a:ext cx="5952354" cy="141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FFFFFF"/>
                </a:solidFill>
                <a:latin typeface="Poppins"/>
              </a:rPr>
              <a:t>Department of Computer Engineering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FFFFFF"/>
                </a:solidFill>
                <a:latin typeface="Poppins"/>
              </a:rPr>
              <a:t>School of Engineering &amp; Technology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FFFFFF"/>
                </a:solidFill>
                <a:latin typeface="Poppins"/>
              </a:rPr>
              <a:t>D.Y. Patil University, Pune.</a:t>
            </a:r>
          </a:p>
          <a:p>
            <a:pPr algn="ctr">
              <a:lnSpc>
                <a:spcPts val="2800"/>
              </a:lnSpc>
            </a:pPr>
            <a:r>
              <a:rPr lang="en-GB" sz="2000" dirty="0">
                <a:solidFill>
                  <a:srgbClr val="FFFFFF"/>
                </a:solidFill>
                <a:latin typeface="Poppins"/>
              </a:rPr>
              <a:t>Academic Year 2023-24.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53721" y="9596438"/>
            <a:ext cx="237683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153721" y="8902175"/>
            <a:ext cx="2376833" cy="36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Red-Team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61413" y="8873600"/>
            <a:ext cx="2376833" cy="36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Blue-Team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4761413" y="9582150"/>
            <a:ext cx="237683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2" descr="D.Y. Patil Technical Campus Wanted Professor/Associate Professor ...">
            <a:extLst>
              <a:ext uri="{FF2B5EF4-FFF2-40B4-BE49-F238E27FC236}">
                <a16:creationId xmlns:a16="http://schemas.microsoft.com/office/drawing/2014/main" id="{7D3252BD-7246-AA01-A37E-6ECD04D46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A86EE-A643-2924-58AB-94D4BEF0A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7" y="542923"/>
            <a:ext cx="3734435" cy="1057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EBE430-3714-2C5B-213B-EBD3375AE84C}"/>
              </a:ext>
            </a:extLst>
          </p:cNvPr>
          <p:cNvSpPr txBox="1"/>
          <p:nvPr/>
        </p:nvSpPr>
        <p:spPr>
          <a:xfrm>
            <a:off x="3580599" y="5698156"/>
            <a:ext cx="84642" cy="37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8450D334-E969-DEC0-070B-4AAA6F29AB18}"/>
              </a:ext>
            </a:extLst>
          </p:cNvPr>
          <p:cNvSpPr txBox="1"/>
          <p:nvPr/>
        </p:nvSpPr>
        <p:spPr>
          <a:xfrm>
            <a:off x="2935909" y="5320411"/>
            <a:ext cx="12108251" cy="195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3200" dirty="0">
                <a:solidFill>
                  <a:srgbClr val="FFFFFF"/>
                </a:solidFill>
                <a:latin typeface="Poppins Ultra-Bold"/>
              </a:rPr>
              <a:t>An Immersive Cybersecurity Simulation Platform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E8E36FA-3492-A607-5A07-43C71CCC5E6A}"/>
              </a:ext>
            </a:extLst>
          </p:cNvPr>
          <p:cNvSpPr txBox="1"/>
          <p:nvPr/>
        </p:nvSpPr>
        <p:spPr>
          <a:xfrm>
            <a:off x="2781945" y="1128793"/>
            <a:ext cx="12108251" cy="241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Poppins Ultra-Bold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Poppins Ultra-Bold"/>
              </a:rPr>
              <a:t>Mini Project – II Presentation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Poppins Ultra-Bold"/>
              </a:rPr>
              <a:t>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816286"/>
              </p:ext>
            </p:extLst>
          </p:nvPr>
        </p:nvGraphicFramePr>
        <p:xfrm>
          <a:off x="914400" y="3013172"/>
          <a:ext cx="16421476" cy="4929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Aws Jaber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Lothar Fritsch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Towards AI-powered Cybersecurity Attack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with Simulation Tools: Review of Attack Simulators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SpringerLink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Literature Review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Identification of Research Areas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Characterization of Cybersecurity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Proposal for Future Research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Limited Types of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Authenticity of Test Results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Lack of Real-Time Analysis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Dependence on DEVS-Suite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8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Vladislav D.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Veksler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Norbou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Buchler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Blaine E. Hoffman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Daniel N.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Cassenti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 Sample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Shridat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Sugrim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Simulations in Cyber-Security: A Review of Cognitive </a:t>
                      </a: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Modeling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of Network Attackers, Defenders, and Users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Frontiers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Network Architecture and DEVS-Suite Environment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Modelling the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Simulated Attack Types and Methods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Conclusion and Future Work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clear classification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Doesn't cover all the important topics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 not discuss ethical and moral implications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comprehensive review provided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06/36</a:t>
            </a:r>
          </a:p>
        </p:txBody>
      </p:sp>
    </p:spTree>
    <p:extLst>
      <p:ext uri="{BB962C8B-B14F-4D97-AF65-F5344CB8AC3E}">
        <p14:creationId xmlns:p14="http://schemas.microsoft.com/office/powerpoint/2010/main" val="31861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338252"/>
              </p:ext>
            </p:extLst>
          </p:nvPr>
        </p:nvGraphicFramePr>
        <p:xfrm>
          <a:off x="914400" y="3013172"/>
          <a:ext cx="16687799" cy="299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Cloudshare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Cybersecurity simulation training: a definition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Cloudshare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Network Architecture and DEVS-Suite Environment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Modelling the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Simulated Attack Types and Methods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Conclusion and Future Work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Limited Types of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Authenticity of Test Results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Lack of Real-Time Analysis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Dependence on DEVS-Suite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07/36</a:t>
            </a:r>
          </a:p>
        </p:txBody>
      </p:sp>
    </p:spTree>
    <p:extLst>
      <p:ext uri="{BB962C8B-B14F-4D97-AF65-F5344CB8AC3E}">
        <p14:creationId xmlns:p14="http://schemas.microsoft.com/office/powerpoint/2010/main" val="16137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540220" y="3899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4190272" y="5675077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Flowchart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08/36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3350B-5FE7-0148-A16A-85211E6C58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0"/>
          <a:stretch/>
        </p:blipFill>
        <p:spPr>
          <a:xfrm>
            <a:off x="3050751" y="3593151"/>
            <a:ext cx="12186497" cy="343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011400" y="-1591414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770330" y="6262983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Flowchart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09/36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F7A95C-5BAB-8FE0-C965-17866451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59" y="2741963"/>
            <a:ext cx="12232481" cy="59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8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630400" y="-179070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2209800" y="49016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Flowchart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10/36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C80C7A-D6FD-07F0-5125-60DCE0AC3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0" y="2247298"/>
            <a:ext cx="10703219" cy="67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9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630400" y="-179070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2209800" y="49016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Flowchart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11/36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C9048-99EB-1E6D-5DAC-E3F17032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55051"/>
            <a:ext cx="9296400" cy="6441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9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Schematic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12/36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982F8-37AE-868A-6688-0CB40A85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89" y="3359482"/>
            <a:ext cx="14344421" cy="38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Schematic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13/36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56853A3-51A3-96FF-8386-84FD10DE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19" y="2594156"/>
            <a:ext cx="7548562" cy="59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1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324312" y="107088"/>
            <a:ext cx="895166" cy="3444134"/>
            <a:chOff x="0" y="0"/>
            <a:chExt cx="235764" cy="907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10804" y="3207057"/>
            <a:ext cx="3429722" cy="3194143"/>
            <a:chOff x="0" y="0"/>
            <a:chExt cx="1014941" cy="945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7128" y="3207057"/>
            <a:ext cx="3429722" cy="3194143"/>
            <a:chOff x="0" y="0"/>
            <a:chExt cx="1014941" cy="9452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175307" y="7733902"/>
            <a:ext cx="4167987" cy="4292870"/>
          </a:xfrm>
          <a:custGeom>
            <a:avLst/>
            <a:gdLst/>
            <a:ahLst/>
            <a:cxnLst/>
            <a:rect l="l" t="t" r="r" b="b"/>
            <a:pathLst>
              <a:path w="4167987" h="4292870">
                <a:moveTo>
                  <a:pt x="4167986" y="0"/>
                </a:moveTo>
                <a:lnTo>
                  <a:pt x="0" y="0"/>
                </a:lnTo>
                <a:lnTo>
                  <a:pt x="0" y="4292871"/>
                </a:lnTo>
                <a:lnTo>
                  <a:pt x="4167986" y="4292871"/>
                </a:lnTo>
                <a:lnTo>
                  <a:pt x="41679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3559901" y="3207057"/>
            <a:ext cx="3429722" cy="3194143"/>
            <a:chOff x="0" y="0"/>
            <a:chExt cx="1014941" cy="945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8377" y="2993790"/>
            <a:ext cx="853914" cy="870954"/>
            <a:chOff x="0" y="0"/>
            <a:chExt cx="224899" cy="2293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68760" y="983018"/>
            <a:ext cx="8677629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Methodology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4891" y="6620952"/>
            <a:ext cx="3454196" cy="156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Define project objectives, target audience, and create a comprehensive plan.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6330" y="6696476"/>
            <a:ext cx="3454196" cy="11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Develop an initial prototype and gather user feedback.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1326" y="6696476"/>
            <a:ext cx="3454196" cy="11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Enhance specific aspects of CyberGuard in each iteration.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1420" y="4366106"/>
            <a:ext cx="2893309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Project Initiation and Vision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39816" y="2993790"/>
            <a:ext cx="853914" cy="870954"/>
            <a:chOff x="0" y="0"/>
            <a:chExt cx="224899" cy="2293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01150" y="2993790"/>
            <a:ext cx="853914" cy="870954"/>
            <a:chOff x="0" y="0"/>
            <a:chExt cx="224899" cy="2293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5903" y="3114943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7341" y="3114943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83701" y="3114943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32" name="Freeform 32"/>
          <p:cNvSpPr/>
          <p:nvPr/>
        </p:nvSpPr>
        <p:spPr>
          <a:xfrm flipH="1">
            <a:off x="-1930412" y="-2977346"/>
            <a:ext cx="5918224" cy="6095549"/>
          </a:xfrm>
          <a:custGeom>
            <a:avLst/>
            <a:gdLst/>
            <a:ahLst/>
            <a:cxnLst/>
            <a:rect l="l" t="t" r="r" b="b"/>
            <a:pathLst>
              <a:path w="5918224" h="6095549">
                <a:moveTo>
                  <a:pt x="5918224" y="0"/>
                </a:moveTo>
                <a:lnTo>
                  <a:pt x="0" y="0"/>
                </a:lnTo>
                <a:lnTo>
                  <a:pt x="0" y="6095549"/>
                </a:lnTo>
                <a:lnTo>
                  <a:pt x="5918224" y="6095549"/>
                </a:lnTo>
                <a:lnTo>
                  <a:pt x="5918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7779010" y="4366106"/>
            <a:ext cx="2893309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Prototype and User Feedback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36126" y="4366106"/>
            <a:ext cx="2893309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Iterative Development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14/36</a:t>
            </a:r>
          </a:p>
        </p:txBody>
      </p:sp>
      <p:sp>
        <p:nvSpPr>
          <p:cNvPr id="39" name="AutoShape 39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>
            <a:off x="4886850" y="4762500"/>
            <a:ext cx="2615934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>
            <a:off x="10940526" y="4793690"/>
            <a:ext cx="2619376" cy="104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12 0.00447 L -6.94444E-7 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324312" y="107088"/>
            <a:ext cx="895166" cy="3444134"/>
            <a:chOff x="0" y="0"/>
            <a:chExt cx="235764" cy="907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10804" y="3227949"/>
            <a:ext cx="3429722" cy="3194143"/>
            <a:chOff x="0" y="0"/>
            <a:chExt cx="1014941" cy="945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7128" y="3227949"/>
            <a:ext cx="3429722" cy="3194143"/>
            <a:chOff x="0" y="0"/>
            <a:chExt cx="1014941" cy="9452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175307" y="7733902"/>
            <a:ext cx="4167987" cy="4292870"/>
          </a:xfrm>
          <a:custGeom>
            <a:avLst/>
            <a:gdLst/>
            <a:ahLst/>
            <a:cxnLst/>
            <a:rect l="l" t="t" r="r" b="b"/>
            <a:pathLst>
              <a:path w="4167987" h="4292870">
                <a:moveTo>
                  <a:pt x="4167986" y="0"/>
                </a:moveTo>
                <a:lnTo>
                  <a:pt x="0" y="0"/>
                </a:lnTo>
                <a:lnTo>
                  <a:pt x="0" y="4292871"/>
                </a:lnTo>
                <a:lnTo>
                  <a:pt x="4167986" y="4292871"/>
                </a:lnTo>
                <a:lnTo>
                  <a:pt x="4167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3559901" y="3227949"/>
            <a:ext cx="3429722" cy="3194143"/>
            <a:chOff x="0" y="0"/>
            <a:chExt cx="1014941" cy="945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12865" y="0"/>
                  </a:moveTo>
                  <a:lnTo>
                    <a:pt x="902076" y="0"/>
                  </a:lnTo>
                  <a:cubicBezTo>
                    <a:pt x="932010" y="0"/>
                    <a:pt x="960718" y="11891"/>
                    <a:pt x="981884" y="33057"/>
                  </a:cubicBezTo>
                  <a:cubicBezTo>
                    <a:pt x="1003050" y="54224"/>
                    <a:pt x="1014941" y="82931"/>
                    <a:pt x="1014941" y="112865"/>
                  </a:cubicBezTo>
                  <a:lnTo>
                    <a:pt x="1014941" y="832362"/>
                  </a:lnTo>
                  <a:cubicBezTo>
                    <a:pt x="1014941" y="894696"/>
                    <a:pt x="964410" y="945228"/>
                    <a:pt x="902076" y="945228"/>
                  </a:cubicBezTo>
                  <a:lnTo>
                    <a:pt x="112865" y="945228"/>
                  </a:lnTo>
                  <a:cubicBezTo>
                    <a:pt x="82931" y="945228"/>
                    <a:pt x="54224" y="933336"/>
                    <a:pt x="33057" y="912170"/>
                  </a:cubicBezTo>
                  <a:cubicBezTo>
                    <a:pt x="11891" y="891004"/>
                    <a:pt x="0" y="862296"/>
                    <a:pt x="0" y="832362"/>
                  </a:cubicBezTo>
                  <a:lnTo>
                    <a:pt x="0" y="112865"/>
                  </a:lnTo>
                  <a:cubicBezTo>
                    <a:pt x="0" y="82931"/>
                    <a:pt x="11891" y="54224"/>
                    <a:pt x="33057" y="33057"/>
                  </a:cubicBezTo>
                  <a:cubicBezTo>
                    <a:pt x="54224" y="11891"/>
                    <a:pt x="82931" y="0"/>
                    <a:pt x="1128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8377" y="3014682"/>
            <a:ext cx="853914" cy="870954"/>
            <a:chOff x="0" y="0"/>
            <a:chExt cx="224899" cy="2293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68760" y="983018"/>
            <a:ext cx="8677629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Methodology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4891" y="6641844"/>
            <a:ext cx="3454196" cy="195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Implement automated testing, security measures, and stay updated with cybersecurity trends.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6330" y="6717367"/>
            <a:ext cx="3454196" cy="156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Maintain open communication, gather feedback, and ensure compliance.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1326" y="6717367"/>
            <a:ext cx="3454196" cy="234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Provide comprehensive documentation, share cybersecurity knowledge, and release updated versions securely.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1420" y="4186973"/>
            <a:ext cx="2893309" cy="120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Continuous Integration and Security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39816" y="3014682"/>
            <a:ext cx="853914" cy="870954"/>
            <a:chOff x="0" y="0"/>
            <a:chExt cx="224899" cy="2293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01150" y="3014682"/>
            <a:ext cx="853914" cy="870954"/>
            <a:chOff x="0" y="0"/>
            <a:chExt cx="224899" cy="2293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4899" cy="229387"/>
            </a:xfrm>
            <a:custGeom>
              <a:avLst/>
              <a:gdLst/>
              <a:ahLst/>
              <a:cxnLst/>
              <a:rect l="l" t="t" r="r" b="b"/>
              <a:pathLst>
                <a:path w="224899" h="229387">
                  <a:moveTo>
                    <a:pt x="90664" y="0"/>
                  </a:moveTo>
                  <a:lnTo>
                    <a:pt x="134235" y="0"/>
                  </a:lnTo>
                  <a:cubicBezTo>
                    <a:pt x="158281" y="0"/>
                    <a:pt x="181342" y="9552"/>
                    <a:pt x="198344" y="26555"/>
                  </a:cubicBezTo>
                  <a:cubicBezTo>
                    <a:pt x="215347" y="43558"/>
                    <a:pt x="224899" y="66618"/>
                    <a:pt x="224899" y="90664"/>
                  </a:cubicBezTo>
                  <a:lnTo>
                    <a:pt x="224899" y="138723"/>
                  </a:lnTo>
                  <a:cubicBezTo>
                    <a:pt x="224899" y="162769"/>
                    <a:pt x="215347" y="185829"/>
                    <a:pt x="198344" y="202832"/>
                  </a:cubicBezTo>
                  <a:cubicBezTo>
                    <a:pt x="181342" y="219835"/>
                    <a:pt x="158281" y="229387"/>
                    <a:pt x="134235" y="229387"/>
                  </a:cubicBezTo>
                  <a:lnTo>
                    <a:pt x="90664" y="229387"/>
                  </a:lnTo>
                  <a:cubicBezTo>
                    <a:pt x="66618" y="229387"/>
                    <a:pt x="43558" y="219835"/>
                    <a:pt x="26555" y="202832"/>
                  </a:cubicBezTo>
                  <a:cubicBezTo>
                    <a:pt x="9552" y="185829"/>
                    <a:pt x="0" y="162769"/>
                    <a:pt x="0" y="138723"/>
                  </a:cubicBezTo>
                  <a:lnTo>
                    <a:pt x="0" y="90664"/>
                  </a:lnTo>
                  <a:cubicBezTo>
                    <a:pt x="0" y="66618"/>
                    <a:pt x="9552" y="43558"/>
                    <a:pt x="26555" y="26555"/>
                  </a:cubicBezTo>
                  <a:cubicBezTo>
                    <a:pt x="43558" y="9552"/>
                    <a:pt x="66618" y="0"/>
                    <a:pt x="90664" y="0"/>
                  </a:cubicBez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5903" y="313583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7341" y="313583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83701" y="3135835"/>
            <a:ext cx="678863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id="32" name="Freeform 32"/>
          <p:cNvSpPr/>
          <p:nvPr/>
        </p:nvSpPr>
        <p:spPr>
          <a:xfrm flipH="1">
            <a:off x="-1930412" y="-2977346"/>
            <a:ext cx="5918224" cy="6095549"/>
          </a:xfrm>
          <a:custGeom>
            <a:avLst/>
            <a:gdLst/>
            <a:ahLst/>
            <a:cxnLst/>
            <a:rect l="l" t="t" r="r" b="b"/>
            <a:pathLst>
              <a:path w="5918224" h="6095549">
                <a:moveTo>
                  <a:pt x="5918224" y="0"/>
                </a:moveTo>
                <a:lnTo>
                  <a:pt x="0" y="0"/>
                </a:lnTo>
                <a:lnTo>
                  <a:pt x="0" y="6095549"/>
                </a:lnTo>
                <a:lnTo>
                  <a:pt x="5918224" y="6095549"/>
                </a:lnTo>
                <a:lnTo>
                  <a:pt x="5918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3" name="Group 33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15/36</a:t>
            </a:r>
          </a:p>
        </p:txBody>
      </p:sp>
      <p:sp>
        <p:nvSpPr>
          <p:cNvPr id="37" name="AutoShape 37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>
            <a:off x="7779010" y="4386998"/>
            <a:ext cx="2893309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User Engagement and Compliance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36126" y="4430379"/>
            <a:ext cx="2893309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Medium"/>
              </a:rPr>
              <a:t>Documentation and Releases</a:t>
            </a:r>
          </a:p>
        </p:txBody>
      </p:sp>
      <p:sp>
        <p:nvSpPr>
          <p:cNvPr id="41" name="AutoShape 41"/>
          <p:cNvSpPr/>
          <p:nvPr/>
        </p:nvSpPr>
        <p:spPr>
          <a:xfrm>
            <a:off x="4899087" y="4805971"/>
            <a:ext cx="261171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>
            <a:off x="10940526" y="4825022"/>
            <a:ext cx="25908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2" descr="Hourglass Icon Png #183206 - Free Icons Library">
            <a:extLst>
              <a:ext uri="{FF2B5EF4-FFF2-40B4-BE49-F238E27FC236}">
                <a16:creationId xmlns:a16="http://schemas.microsoft.com/office/drawing/2014/main" id="{98B491DB-E481-2FA3-CC75-52DC02379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07 -0.00216 L 1.38889E-6 -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8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722067"/>
            <a:ext cx="895166" cy="3444134"/>
            <a:chOff x="0" y="0"/>
            <a:chExt cx="235764" cy="907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72900" y="-2619104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5" y="0"/>
                </a:lnTo>
                <a:lnTo>
                  <a:pt x="6205205" y="6391128"/>
                </a:lnTo>
                <a:lnTo>
                  <a:pt x="0" y="63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7829977"/>
            <a:ext cx="4188075" cy="4313560"/>
          </a:xfrm>
          <a:custGeom>
            <a:avLst/>
            <a:gdLst/>
            <a:ahLst/>
            <a:cxnLst/>
            <a:rect l="l" t="t" r="r" b="b"/>
            <a:pathLst>
              <a:path w="4188075" h="4313560">
                <a:moveTo>
                  <a:pt x="0" y="0"/>
                </a:moveTo>
                <a:lnTo>
                  <a:pt x="4188075" y="0"/>
                </a:lnTo>
                <a:lnTo>
                  <a:pt x="4188075" y="4313560"/>
                </a:lnTo>
                <a:lnTo>
                  <a:pt x="0" y="431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809491"/>
            <a:ext cx="823383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Ultra-Bold"/>
              </a:rPr>
              <a:t>Team Members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30768" y="3544135"/>
            <a:ext cx="8031900" cy="4005348"/>
            <a:chOff x="0" y="0"/>
            <a:chExt cx="2888853" cy="14406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8853" cy="1440613"/>
            </a:xfrm>
            <a:custGeom>
              <a:avLst/>
              <a:gdLst/>
              <a:ahLst/>
              <a:cxnLst/>
              <a:rect l="l" t="t" r="r" b="b"/>
              <a:pathLst>
                <a:path w="2888853" h="1440613">
                  <a:moveTo>
                    <a:pt x="48195" y="0"/>
                  </a:moveTo>
                  <a:lnTo>
                    <a:pt x="2840658" y="0"/>
                  </a:lnTo>
                  <a:cubicBezTo>
                    <a:pt x="2867275" y="0"/>
                    <a:pt x="2888853" y="21578"/>
                    <a:pt x="2888853" y="48195"/>
                  </a:cubicBezTo>
                  <a:lnTo>
                    <a:pt x="2888853" y="1392418"/>
                  </a:lnTo>
                  <a:cubicBezTo>
                    <a:pt x="2888853" y="1405200"/>
                    <a:pt x="2883775" y="1417459"/>
                    <a:pt x="2874737" y="1426497"/>
                  </a:cubicBezTo>
                  <a:cubicBezTo>
                    <a:pt x="2865698" y="1435535"/>
                    <a:pt x="2853440" y="1440613"/>
                    <a:pt x="2840658" y="1440613"/>
                  </a:cubicBezTo>
                  <a:lnTo>
                    <a:pt x="48195" y="1440613"/>
                  </a:lnTo>
                  <a:cubicBezTo>
                    <a:pt x="35413" y="1440613"/>
                    <a:pt x="23154" y="1435535"/>
                    <a:pt x="14116" y="1426497"/>
                  </a:cubicBezTo>
                  <a:cubicBezTo>
                    <a:pt x="5078" y="1417459"/>
                    <a:pt x="0" y="1405200"/>
                    <a:pt x="0" y="1392418"/>
                  </a:cubicBezTo>
                  <a:lnTo>
                    <a:pt x="0" y="48195"/>
                  </a:lnTo>
                  <a:cubicBezTo>
                    <a:pt x="0" y="35413"/>
                    <a:pt x="5078" y="23154"/>
                    <a:pt x="14116" y="14116"/>
                  </a:cubicBezTo>
                  <a:cubicBezTo>
                    <a:pt x="23154" y="5078"/>
                    <a:pt x="35413" y="0"/>
                    <a:pt x="4819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4773" y="4027632"/>
            <a:ext cx="5789071" cy="29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05"/>
              </a:lnSpc>
            </a:pPr>
            <a:r>
              <a:rPr lang="en-US" sz="3745" dirty="0">
                <a:solidFill>
                  <a:srgbClr val="FFFFFF"/>
                </a:solidFill>
                <a:latin typeface="Canva Sans"/>
              </a:rPr>
              <a:t>Vasu Tyagi (B-93)</a:t>
            </a:r>
          </a:p>
          <a:p>
            <a:pPr>
              <a:lnSpc>
                <a:spcPts val="5805"/>
              </a:lnSpc>
            </a:pPr>
            <a:r>
              <a:rPr lang="en-US" sz="3745" dirty="0">
                <a:solidFill>
                  <a:srgbClr val="FFFFFF"/>
                </a:solidFill>
                <a:latin typeface="Canva Sans"/>
              </a:rPr>
              <a:t>Akash Sundararaju (B-94)</a:t>
            </a:r>
          </a:p>
          <a:p>
            <a:pPr>
              <a:lnSpc>
                <a:spcPts val="5805"/>
              </a:lnSpc>
            </a:pPr>
            <a:r>
              <a:rPr lang="en-US" sz="3745" dirty="0">
                <a:solidFill>
                  <a:srgbClr val="FFFFFF"/>
                </a:solidFill>
                <a:latin typeface="Canva Sans"/>
              </a:rPr>
              <a:t>Siddharth Nair (B-81)</a:t>
            </a:r>
          </a:p>
          <a:p>
            <a:pPr>
              <a:lnSpc>
                <a:spcPts val="5805"/>
              </a:lnSpc>
            </a:pPr>
            <a:r>
              <a:rPr lang="en-US" sz="3745" dirty="0">
                <a:solidFill>
                  <a:srgbClr val="FFFFFF"/>
                </a:solidFill>
                <a:latin typeface="Canva Sans"/>
              </a:rPr>
              <a:t>Aditya Khera (B-82)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1713463" y="7092832"/>
            <a:ext cx="600606" cy="60060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33333 L 0.0026 0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4090" y="1211714"/>
            <a:ext cx="11040109" cy="1314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400" dirty="0">
                <a:solidFill>
                  <a:srgbClr val="FFFFFF"/>
                </a:solidFill>
                <a:latin typeface="Poppins Ultra-Bold"/>
              </a:rPr>
              <a:t>Real World Predicaments 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635" y="3209621"/>
            <a:ext cx="2821849" cy="2628024"/>
            <a:chOff x="0" y="0"/>
            <a:chExt cx="1014941" cy="94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8588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6557" y="6085295"/>
            <a:ext cx="3580946" cy="11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Scarce practical Blue Team training opportunities.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663559" y="-3526130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5" y="0"/>
                </a:lnTo>
                <a:lnTo>
                  <a:pt x="6205205" y="6391129"/>
                </a:lnTo>
                <a:lnTo>
                  <a:pt x="0" y="639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TextBox 12"/>
          <p:cNvSpPr txBox="1"/>
          <p:nvPr/>
        </p:nvSpPr>
        <p:spPr>
          <a:xfrm>
            <a:off x="1825147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Hands-on Blue Team experience.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-556735" y="7801895"/>
            <a:ext cx="4616030" cy="4754338"/>
          </a:xfrm>
          <a:custGeom>
            <a:avLst/>
            <a:gdLst/>
            <a:ahLst/>
            <a:cxnLst/>
            <a:rect l="l" t="t" r="r" b="b"/>
            <a:pathLst>
              <a:path w="4616030" h="4754338">
                <a:moveTo>
                  <a:pt x="0" y="0"/>
                </a:moveTo>
                <a:lnTo>
                  <a:pt x="4616029" y="0"/>
                </a:lnTo>
                <a:lnTo>
                  <a:pt x="4616029" y="4754338"/>
                </a:lnTo>
                <a:lnTo>
                  <a:pt x="0" y="475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7487432" y="3209621"/>
            <a:ext cx="2821849" cy="2628024"/>
            <a:chOff x="0" y="0"/>
            <a:chExt cx="1014941" cy="9452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85385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81944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Hands-on Red Team experience.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527" y="6074088"/>
            <a:ext cx="3580946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Limited access to Red Team simulation.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417699" y="3209621"/>
            <a:ext cx="2821849" cy="2628024"/>
            <a:chOff x="0" y="0"/>
            <a:chExt cx="1014941" cy="9452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915652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2211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Thorough archive of malware.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7699" y="6126232"/>
            <a:ext cx="3580946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Inadequate malware database availability.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16/36</a:t>
            </a:r>
          </a:p>
        </p:txBody>
      </p:sp>
      <p:sp>
        <p:nvSpPr>
          <p:cNvPr id="30" name="AutoShape 3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85FC7E-0DC7-84D0-CA12-E96D02F65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96" y="3100510"/>
            <a:ext cx="2376029" cy="2741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FF68A7-2148-6A3F-DE29-6440D0400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359" y="3090785"/>
            <a:ext cx="2032676" cy="2746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37 -0.00525 L 0.00287 -0.00216 " pathEditMode="relative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4091" y="1211714"/>
            <a:ext cx="9036583" cy="130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6400" dirty="0">
                <a:solidFill>
                  <a:srgbClr val="FFFFFF"/>
                </a:solidFill>
                <a:latin typeface="Poppins Ultra-Bold"/>
              </a:rPr>
              <a:t>Our Resolutions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07790" y="335784"/>
            <a:ext cx="895166" cy="3444134"/>
            <a:chOff x="0" y="0"/>
            <a:chExt cx="235764" cy="907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635" y="3209621"/>
            <a:ext cx="2821849" cy="2628024"/>
            <a:chOff x="0" y="0"/>
            <a:chExt cx="1014941" cy="94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8588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6557" y="6085295"/>
            <a:ext cx="3580946" cy="11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CyberGuard provides practical Blue Team training opportunities.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663559" y="-3526130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5" y="0"/>
                </a:lnTo>
                <a:lnTo>
                  <a:pt x="6205205" y="6391129"/>
                </a:lnTo>
                <a:lnTo>
                  <a:pt x="0" y="639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825147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Hands-on Blue Team experience.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-556735" y="7801895"/>
            <a:ext cx="4616030" cy="4754338"/>
          </a:xfrm>
          <a:custGeom>
            <a:avLst/>
            <a:gdLst/>
            <a:ahLst/>
            <a:cxnLst/>
            <a:rect l="l" t="t" r="r" b="b"/>
            <a:pathLst>
              <a:path w="4616030" h="4754338">
                <a:moveTo>
                  <a:pt x="0" y="0"/>
                </a:moveTo>
                <a:lnTo>
                  <a:pt x="4616029" y="0"/>
                </a:lnTo>
                <a:lnTo>
                  <a:pt x="4616029" y="4754338"/>
                </a:lnTo>
                <a:lnTo>
                  <a:pt x="0" y="475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7487432" y="3209621"/>
            <a:ext cx="2821849" cy="2628024"/>
            <a:chOff x="0" y="0"/>
            <a:chExt cx="1014941" cy="9452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85385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81944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Hands-on Red Team experience.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527" y="6074088"/>
            <a:ext cx="3580946" cy="11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CyberGuard offers accessible Red Team simulation.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417699" y="3209621"/>
            <a:ext cx="2821849" cy="2628024"/>
            <a:chOff x="0" y="0"/>
            <a:chExt cx="1014941" cy="9452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4941" cy="945228"/>
            </a:xfrm>
            <a:custGeom>
              <a:avLst/>
              <a:gdLst/>
              <a:ahLst/>
              <a:cxnLst/>
              <a:rect l="l" t="t" r="r" b="b"/>
              <a:pathLst>
                <a:path w="1014941" h="945228">
                  <a:moveTo>
                    <a:pt x="137178" y="0"/>
                  </a:moveTo>
                  <a:lnTo>
                    <a:pt x="877763" y="0"/>
                  </a:lnTo>
                  <a:cubicBezTo>
                    <a:pt x="914145" y="0"/>
                    <a:pt x="949037" y="14453"/>
                    <a:pt x="974763" y="40179"/>
                  </a:cubicBezTo>
                  <a:cubicBezTo>
                    <a:pt x="1000489" y="65904"/>
                    <a:pt x="1014941" y="100796"/>
                    <a:pt x="1014941" y="137178"/>
                  </a:cubicBezTo>
                  <a:lnTo>
                    <a:pt x="1014941" y="808049"/>
                  </a:lnTo>
                  <a:cubicBezTo>
                    <a:pt x="1014941" y="883811"/>
                    <a:pt x="953525" y="945228"/>
                    <a:pt x="877763" y="945228"/>
                  </a:cubicBezTo>
                  <a:lnTo>
                    <a:pt x="137178" y="945228"/>
                  </a:lnTo>
                  <a:cubicBezTo>
                    <a:pt x="100796" y="945228"/>
                    <a:pt x="65904" y="930775"/>
                    <a:pt x="40179" y="905049"/>
                  </a:cubicBezTo>
                  <a:cubicBezTo>
                    <a:pt x="14453" y="879323"/>
                    <a:pt x="0" y="844431"/>
                    <a:pt x="0" y="808049"/>
                  </a:cubicBezTo>
                  <a:lnTo>
                    <a:pt x="0" y="137178"/>
                  </a:lnTo>
                  <a:cubicBezTo>
                    <a:pt x="0" y="61417"/>
                    <a:pt x="61417" y="0"/>
                    <a:pt x="13717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915652" y="3183913"/>
            <a:ext cx="1825943" cy="1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8227">
                <a:solidFill>
                  <a:srgbClr val="FFFFFF"/>
                </a:solidFill>
                <a:latin typeface="Poppins Medium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2211" y="4613555"/>
            <a:ext cx="1632826" cy="108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Poppins"/>
              </a:rPr>
              <a:t>Thorough archive of malware.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7699" y="6126232"/>
            <a:ext cx="3580946" cy="156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CyberGuard provides an extensive malware database for research and analysis.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17/36</a:t>
            </a:r>
          </a:p>
        </p:txBody>
      </p:sp>
      <p:sp>
        <p:nvSpPr>
          <p:cNvPr id="30" name="AutoShape 3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CABD1F4-642C-C7B3-42ED-D5FFDFA78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24" y="3456308"/>
            <a:ext cx="5234039" cy="21378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7E4B0E-ED4E-A54C-E4F1-122AE6CCA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74" y="3495118"/>
            <a:ext cx="5038140" cy="2057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86 -0.0037 L -4.44444E-6 2.77556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4929" y="1548046"/>
            <a:ext cx="9852274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Why CyberGuard?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4929" y="3697520"/>
            <a:ext cx="4696663" cy="1269105"/>
            <a:chOff x="0" y="0"/>
            <a:chExt cx="1389861" cy="375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9861" cy="375560"/>
            </a:xfrm>
            <a:custGeom>
              <a:avLst/>
              <a:gdLst/>
              <a:ahLst/>
              <a:cxnLst/>
              <a:rect l="l" t="t" r="r" b="b"/>
              <a:pathLst>
                <a:path w="1389861" h="375560">
                  <a:moveTo>
                    <a:pt x="32968" y="0"/>
                  </a:moveTo>
                  <a:lnTo>
                    <a:pt x="1356893" y="0"/>
                  </a:lnTo>
                  <a:cubicBezTo>
                    <a:pt x="1375101" y="0"/>
                    <a:pt x="1389861" y="14760"/>
                    <a:pt x="1389861" y="32968"/>
                  </a:cubicBezTo>
                  <a:lnTo>
                    <a:pt x="1389861" y="342592"/>
                  </a:lnTo>
                  <a:cubicBezTo>
                    <a:pt x="1389861" y="360800"/>
                    <a:pt x="1375101" y="375560"/>
                    <a:pt x="1356893" y="375560"/>
                  </a:cubicBezTo>
                  <a:lnTo>
                    <a:pt x="32968" y="375560"/>
                  </a:lnTo>
                  <a:cubicBezTo>
                    <a:pt x="24224" y="375560"/>
                    <a:pt x="15839" y="372087"/>
                    <a:pt x="9656" y="365904"/>
                  </a:cubicBezTo>
                  <a:cubicBezTo>
                    <a:pt x="3473" y="359722"/>
                    <a:pt x="0" y="351336"/>
                    <a:pt x="0" y="342592"/>
                  </a:cubicBezTo>
                  <a:lnTo>
                    <a:pt x="0" y="32968"/>
                  </a:lnTo>
                  <a:cubicBezTo>
                    <a:pt x="0" y="14760"/>
                    <a:pt x="14760" y="0"/>
                    <a:pt x="3296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4929" y="5661950"/>
            <a:ext cx="4696663" cy="1269105"/>
            <a:chOff x="0" y="0"/>
            <a:chExt cx="1389861" cy="375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9861" cy="375560"/>
            </a:xfrm>
            <a:custGeom>
              <a:avLst/>
              <a:gdLst/>
              <a:ahLst/>
              <a:cxnLst/>
              <a:rect l="l" t="t" r="r" b="b"/>
              <a:pathLst>
                <a:path w="1389861" h="375560">
                  <a:moveTo>
                    <a:pt x="32968" y="0"/>
                  </a:moveTo>
                  <a:lnTo>
                    <a:pt x="1356893" y="0"/>
                  </a:lnTo>
                  <a:cubicBezTo>
                    <a:pt x="1375101" y="0"/>
                    <a:pt x="1389861" y="14760"/>
                    <a:pt x="1389861" y="32968"/>
                  </a:cubicBezTo>
                  <a:lnTo>
                    <a:pt x="1389861" y="342592"/>
                  </a:lnTo>
                  <a:cubicBezTo>
                    <a:pt x="1389861" y="360800"/>
                    <a:pt x="1375101" y="375560"/>
                    <a:pt x="1356893" y="375560"/>
                  </a:cubicBezTo>
                  <a:lnTo>
                    <a:pt x="32968" y="375560"/>
                  </a:lnTo>
                  <a:cubicBezTo>
                    <a:pt x="24224" y="375560"/>
                    <a:pt x="15839" y="372087"/>
                    <a:pt x="9656" y="365904"/>
                  </a:cubicBezTo>
                  <a:cubicBezTo>
                    <a:pt x="3473" y="359722"/>
                    <a:pt x="0" y="351336"/>
                    <a:pt x="0" y="342592"/>
                  </a:cubicBezTo>
                  <a:lnTo>
                    <a:pt x="0" y="32968"/>
                  </a:lnTo>
                  <a:cubicBezTo>
                    <a:pt x="0" y="14760"/>
                    <a:pt x="14760" y="0"/>
                    <a:pt x="3296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672220" y="7883556"/>
            <a:ext cx="3397148" cy="3498935"/>
          </a:xfrm>
          <a:custGeom>
            <a:avLst/>
            <a:gdLst/>
            <a:ahLst/>
            <a:cxnLst/>
            <a:rect l="l" t="t" r="r" b="b"/>
            <a:pathLst>
              <a:path w="3397148" h="3498935">
                <a:moveTo>
                  <a:pt x="0" y="0"/>
                </a:moveTo>
                <a:lnTo>
                  <a:pt x="3397149" y="0"/>
                </a:lnTo>
                <a:lnTo>
                  <a:pt x="3397149" y="3498935"/>
                </a:lnTo>
                <a:lnTo>
                  <a:pt x="0" y="349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724929" y="7626381"/>
            <a:ext cx="4696663" cy="1269105"/>
            <a:chOff x="0" y="0"/>
            <a:chExt cx="1389861" cy="3755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9861" cy="375560"/>
            </a:xfrm>
            <a:custGeom>
              <a:avLst/>
              <a:gdLst/>
              <a:ahLst/>
              <a:cxnLst/>
              <a:rect l="l" t="t" r="r" b="b"/>
              <a:pathLst>
                <a:path w="1389861" h="375560">
                  <a:moveTo>
                    <a:pt x="32968" y="0"/>
                  </a:moveTo>
                  <a:lnTo>
                    <a:pt x="1356893" y="0"/>
                  </a:lnTo>
                  <a:cubicBezTo>
                    <a:pt x="1375101" y="0"/>
                    <a:pt x="1389861" y="14760"/>
                    <a:pt x="1389861" y="32968"/>
                  </a:cubicBezTo>
                  <a:lnTo>
                    <a:pt x="1389861" y="342592"/>
                  </a:lnTo>
                  <a:cubicBezTo>
                    <a:pt x="1389861" y="360800"/>
                    <a:pt x="1375101" y="375560"/>
                    <a:pt x="1356893" y="375560"/>
                  </a:cubicBezTo>
                  <a:lnTo>
                    <a:pt x="32968" y="375560"/>
                  </a:lnTo>
                  <a:cubicBezTo>
                    <a:pt x="24224" y="375560"/>
                    <a:pt x="15839" y="372087"/>
                    <a:pt x="9656" y="365904"/>
                  </a:cubicBezTo>
                  <a:cubicBezTo>
                    <a:pt x="3473" y="359722"/>
                    <a:pt x="0" y="351336"/>
                    <a:pt x="0" y="342592"/>
                  </a:cubicBezTo>
                  <a:lnTo>
                    <a:pt x="0" y="32968"/>
                  </a:lnTo>
                  <a:cubicBezTo>
                    <a:pt x="0" y="14760"/>
                    <a:pt x="14760" y="0"/>
                    <a:pt x="3296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2273" y="4006001"/>
            <a:ext cx="4621975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Medium"/>
              </a:rPr>
              <a:t>Hands-On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7780" y="5689443"/>
            <a:ext cx="3990961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Medium"/>
              </a:rPr>
              <a:t>Realistic Threat Scenarios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511" y="7653873"/>
            <a:ext cx="4361498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Medium"/>
              </a:rPr>
              <a:t>Immediate Feedback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65214" y="3912339"/>
            <a:ext cx="7248585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Enables realistic, hands-on cybersecurity practice for skill enhancement.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65214" y="5876769"/>
            <a:ext cx="7248585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Prepares users with a diverse library of real-world threat scenarios.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5214" y="7841199"/>
            <a:ext cx="7248585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Facilitates rapid learning through instant user action feedback.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113799" y="-2269345"/>
            <a:ext cx="6533389" cy="6729146"/>
          </a:xfrm>
          <a:custGeom>
            <a:avLst/>
            <a:gdLst/>
            <a:ahLst/>
            <a:cxnLst/>
            <a:rect l="l" t="t" r="r" b="b"/>
            <a:pathLst>
              <a:path w="6533389" h="6729146">
                <a:moveTo>
                  <a:pt x="0" y="0"/>
                </a:moveTo>
                <a:lnTo>
                  <a:pt x="6533389" y="0"/>
                </a:lnTo>
                <a:lnTo>
                  <a:pt x="6533389" y="6729146"/>
                </a:lnTo>
                <a:lnTo>
                  <a:pt x="0" y="672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724929" y="-817594"/>
            <a:ext cx="895166" cy="2425995"/>
            <a:chOff x="0" y="0"/>
            <a:chExt cx="235764" cy="6389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764" cy="638945"/>
            </a:xfrm>
            <a:custGeom>
              <a:avLst/>
              <a:gdLst/>
              <a:ahLst/>
              <a:cxnLst/>
              <a:rect l="l" t="t" r="r" b="b"/>
              <a:pathLst>
                <a:path w="235764" h="638945">
                  <a:moveTo>
                    <a:pt x="0" y="0"/>
                  </a:moveTo>
                  <a:lnTo>
                    <a:pt x="235764" y="0"/>
                  </a:lnTo>
                  <a:lnTo>
                    <a:pt x="235764" y="638945"/>
                  </a:lnTo>
                  <a:lnTo>
                    <a:pt x="0" y="638945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18/36</a:t>
            </a:r>
          </a:p>
        </p:txBody>
      </p:sp>
      <p:sp>
        <p:nvSpPr>
          <p:cNvPr id="27" name="AutoShape 27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24476 C -0.00373 -0.1622 -0.00356 -0.07963 -0.0033 0.00277 " pathEditMode="relative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4929" y="1548046"/>
            <a:ext cx="9852274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Why CyberGuard?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4929" y="3697520"/>
            <a:ext cx="4696663" cy="1269105"/>
            <a:chOff x="0" y="0"/>
            <a:chExt cx="1389861" cy="375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9861" cy="375560"/>
            </a:xfrm>
            <a:custGeom>
              <a:avLst/>
              <a:gdLst/>
              <a:ahLst/>
              <a:cxnLst/>
              <a:rect l="l" t="t" r="r" b="b"/>
              <a:pathLst>
                <a:path w="1389861" h="375560">
                  <a:moveTo>
                    <a:pt x="32968" y="0"/>
                  </a:moveTo>
                  <a:lnTo>
                    <a:pt x="1356893" y="0"/>
                  </a:lnTo>
                  <a:cubicBezTo>
                    <a:pt x="1375101" y="0"/>
                    <a:pt x="1389861" y="14760"/>
                    <a:pt x="1389861" y="32968"/>
                  </a:cubicBezTo>
                  <a:lnTo>
                    <a:pt x="1389861" y="342592"/>
                  </a:lnTo>
                  <a:cubicBezTo>
                    <a:pt x="1389861" y="360800"/>
                    <a:pt x="1375101" y="375560"/>
                    <a:pt x="1356893" y="375560"/>
                  </a:cubicBezTo>
                  <a:lnTo>
                    <a:pt x="32968" y="375560"/>
                  </a:lnTo>
                  <a:cubicBezTo>
                    <a:pt x="24224" y="375560"/>
                    <a:pt x="15839" y="372087"/>
                    <a:pt x="9656" y="365904"/>
                  </a:cubicBezTo>
                  <a:cubicBezTo>
                    <a:pt x="3473" y="359722"/>
                    <a:pt x="0" y="351336"/>
                    <a:pt x="0" y="342592"/>
                  </a:cubicBezTo>
                  <a:lnTo>
                    <a:pt x="0" y="32968"/>
                  </a:lnTo>
                  <a:cubicBezTo>
                    <a:pt x="0" y="14760"/>
                    <a:pt x="14760" y="0"/>
                    <a:pt x="3296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4929" y="5661950"/>
            <a:ext cx="4696663" cy="1269105"/>
            <a:chOff x="0" y="0"/>
            <a:chExt cx="1389861" cy="375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9861" cy="375560"/>
            </a:xfrm>
            <a:custGeom>
              <a:avLst/>
              <a:gdLst/>
              <a:ahLst/>
              <a:cxnLst/>
              <a:rect l="l" t="t" r="r" b="b"/>
              <a:pathLst>
                <a:path w="1389861" h="375560">
                  <a:moveTo>
                    <a:pt x="32968" y="0"/>
                  </a:moveTo>
                  <a:lnTo>
                    <a:pt x="1356893" y="0"/>
                  </a:lnTo>
                  <a:cubicBezTo>
                    <a:pt x="1375101" y="0"/>
                    <a:pt x="1389861" y="14760"/>
                    <a:pt x="1389861" y="32968"/>
                  </a:cubicBezTo>
                  <a:lnTo>
                    <a:pt x="1389861" y="342592"/>
                  </a:lnTo>
                  <a:cubicBezTo>
                    <a:pt x="1389861" y="360800"/>
                    <a:pt x="1375101" y="375560"/>
                    <a:pt x="1356893" y="375560"/>
                  </a:cubicBezTo>
                  <a:lnTo>
                    <a:pt x="32968" y="375560"/>
                  </a:lnTo>
                  <a:cubicBezTo>
                    <a:pt x="24224" y="375560"/>
                    <a:pt x="15839" y="372087"/>
                    <a:pt x="9656" y="365904"/>
                  </a:cubicBezTo>
                  <a:cubicBezTo>
                    <a:pt x="3473" y="359722"/>
                    <a:pt x="0" y="351336"/>
                    <a:pt x="0" y="342592"/>
                  </a:cubicBezTo>
                  <a:lnTo>
                    <a:pt x="0" y="32968"/>
                  </a:lnTo>
                  <a:cubicBezTo>
                    <a:pt x="0" y="14760"/>
                    <a:pt x="14760" y="0"/>
                    <a:pt x="3296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672220" y="7883556"/>
            <a:ext cx="3397148" cy="3498935"/>
          </a:xfrm>
          <a:custGeom>
            <a:avLst/>
            <a:gdLst/>
            <a:ahLst/>
            <a:cxnLst/>
            <a:rect l="l" t="t" r="r" b="b"/>
            <a:pathLst>
              <a:path w="3397148" h="3498935">
                <a:moveTo>
                  <a:pt x="0" y="0"/>
                </a:moveTo>
                <a:lnTo>
                  <a:pt x="3397149" y="0"/>
                </a:lnTo>
                <a:lnTo>
                  <a:pt x="3397149" y="3498935"/>
                </a:lnTo>
                <a:lnTo>
                  <a:pt x="0" y="349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762273" y="3725013"/>
            <a:ext cx="4621975" cy="112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Medium"/>
              </a:rPr>
              <a:t>Customization &amp; Gamification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7780" y="5970431"/>
            <a:ext cx="399096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Medium"/>
              </a:rPr>
              <a:t>Safe &amp; Current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65214" y="3912339"/>
            <a:ext cx="7248585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Tailors scenarios and gamifies learning for heightened engagement.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65214" y="5876769"/>
            <a:ext cx="7248585" cy="78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Ensures secure practice and stays updated with evolving cyber threats.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113799" y="-2269345"/>
            <a:ext cx="6533389" cy="6729146"/>
          </a:xfrm>
          <a:custGeom>
            <a:avLst/>
            <a:gdLst/>
            <a:ahLst/>
            <a:cxnLst/>
            <a:rect l="l" t="t" r="r" b="b"/>
            <a:pathLst>
              <a:path w="6533389" h="6729146">
                <a:moveTo>
                  <a:pt x="0" y="0"/>
                </a:moveTo>
                <a:lnTo>
                  <a:pt x="6533389" y="0"/>
                </a:lnTo>
                <a:lnTo>
                  <a:pt x="6533389" y="6729146"/>
                </a:lnTo>
                <a:lnTo>
                  <a:pt x="0" y="672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724929" y="-817594"/>
            <a:ext cx="895166" cy="2425995"/>
            <a:chOff x="0" y="0"/>
            <a:chExt cx="235764" cy="6389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764" cy="638945"/>
            </a:xfrm>
            <a:custGeom>
              <a:avLst/>
              <a:gdLst/>
              <a:ahLst/>
              <a:cxnLst/>
              <a:rect l="l" t="t" r="r" b="b"/>
              <a:pathLst>
                <a:path w="235764" h="638945">
                  <a:moveTo>
                    <a:pt x="0" y="0"/>
                  </a:moveTo>
                  <a:lnTo>
                    <a:pt x="235764" y="0"/>
                  </a:lnTo>
                  <a:lnTo>
                    <a:pt x="235764" y="638945"/>
                  </a:lnTo>
                  <a:lnTo>
                    <a:pt x="0" y="638945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19/36</a:t>
            </a:r>
          </a:p>
        </p:txBody>
      </p:sp>
      <p:sp>
        <p:nvSpPr>
          <p:cNvPr id="22" name="AutoShape 22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24692 L -0.00148 0.00277 " pathEditMode="relative" ptsTypes="AA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9395" y="2913522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Hurdles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9395" y="4789431"/>
            <a:ext cx="7051108" cy="234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</a:rPr>
              <a:t>In the future, we’ll focus on refining our simulation scenarios for greater realism, implementing user-friendly features to ease the learning curve, and striking a balanced approach between gamification and comprehensive cybersecurity knowledge.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260336" y="2090926"/>
            <a:ext cx="3047568" cy="1290574"/>
            <a:chOff x="0" y="0"/>
            <a:chExt cx="1215517" cy="5147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50807" y="0"/>
                  </a:moveTo>
                  <a:lnTo>
                    <a:pt x="1164710" y="0"/>
                  </a:lnTo>
                  <a:cubicBezTo>
                    <a:pt x="1192770" y="0"/>
                    <a:pt x="1215517" y="22747"/>
                    <a:pt x="1215517" y="50807"/>
                  </a:cubicBezTo>
                  <a:lnTo>
                    <a:pt x="1215517" y="463936"/>
                  </a:lnTo>
                  <a:cubicBezTo>
                    <a:pt x="1215517" y="477411"/>
                    <a:pt x="1210164" y="490334"/>
                    <a:pt x="1200636" y="499862"/>
                  </a:cubicBezTo>
                  <a:cubicBezTo>
                    <a:pt x="1191108" y="509390"/>
                    <a:pt x="1178185" y="514743"/>
                    <a:pt x="1164710" y="514743"/>
                  </a:cubicBezTo>
                  <a:lnTo>
                    <a:pt x="50807" y="514743"/>
                  </a:lnTo>
                  <a:cubicBezTo>
                    <a:pt x="37332" y="514743"/>
                    <a:pt x="24409" y="509390"/>
                    <a:pt x="14881" y="499862"/>
                  </a:cubicBezTo>
                  <a:cubicBezTo>
                    <a:pt x="5353" y="490334"/>
                    <a:pt x="0" y="477411"/>
                    <a:pt x="0" y="463936"/>
                  </a:cubicBezTo>
                  <a:lnTo>
                    <a:pt x="0" y="50807"/>
                  </a:lnTo>
                  <a:cubicBezTo>
                    <a:pt x="0" y="37332"/>
                    <a:pt x="5353" y="24409"/>
                    <a:pt x="14881" y="14881"/>
                  </a:cubicBezTo>
                  <a:cubicBezTo>
                    <a:pt x="24409" y="5353"/>
                    <a:pt x="37332" y="0"/>
                    <a:pt x="5080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10309" y="2510528"/>
            <a:ext cx="2947622" cy="40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>
                <a:solidFill>
                  <a:srgbClr val="FFFFFF"/>
                </a:solidFill>
                <a:latin typeface="Poppins"/>
              </a:rPr>
              <a:t>Limited Realism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210363" y="6905500"/>
            <a:ext cx="3047568" cy="1290574"/>
            <a:chOff x="0" y="0"/>
            <a:chExt cx="1215517" cy="5147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50807" y="0"/>
                  </a:moveTo>
                  <a:lnTo>
                    <a:pt x="1164710" y="0"/>
                  </a:lnTo>
                  <a:cubicBezTo>
                    <a:pt x="1192770" y="0"/>
                    <a:pt x="1215517" y="22747"/>
                    <a:pt x="1215517" y="50807"/>
                  </a:cubicBezTo>
                  <a:lnTo>
                    <a:pt x="1215517" y="463936"/>
                  </a:lnTo>
                  <a:cubicBezTo>
                    <a:pt x="1215517" y="477411"/>
                    <a:pt x="1210164" y="490334"/>
                    <a:pt x="1200636" y="499862"/>
                  </a:cubicBezTo>
                  <a:cubicBezTo>
                    <a:pt x="1191108" y="509390"/>
                    <a:pt x="1178185" y="514743"/>
                    <a:pt x="1164710" y="514743"/>
                  </a:cubicBezTo>
                  <a:lnTo>
                    <a:pt x="50807" y="514743"/>
                  </a:lnTo>
                  <a:cubicBezTo>
                    <a:pt x="37332" y="514743"/>
                    <a:pt x="24409" y="509390"/>
                    <a:pt x="14881" y="499862"/>
                  </a:cubicBezTo>
                  <a:cubicBezTo>
                    <a:pt x="5353" y="490334"/>
                    <a:pt x="0" y="477411"/>
                    <a:pt x="0" y="463936"/>
                  </a:cubicBezTo>
                  <a:lnTo>
                    <a:pt x="0" y="50807"/>
                  </a:lnTo>
                  <a:cubicBezTo>
                    <a:pt x="0" y="37332"/>
                    <a:pt x="5353" y="24409"/>
                    <a:pt x="14881" y="14881"/>
                  </a:cubicBezTo>
                  <a:cubicBezTo>
                    <a:pt x="24409" y="5353"/>
                    <a:pt x="37332" y="0"/>
                    <a:pt x="5080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60260" y="7107100"/>
            <a:ext cx="2947622" cy="8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>
                <a:solidFill>
                  <a:srgbClr val="FFFFFF"/>
                </a:solidFill>
                <a:latin typeface="Poppins"/>
              </a:rPr>
              <a:t>Overemphasis on Gamification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0765248" y="5143500"/>
            <a:ext cx="144503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10775924" y="2725612"/>
            <a:ext cx="1484412" cy="1060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V="1">
            <a:off x="10796050" y="7550787"/>
            <a:ext cx="1414313" cy="2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419395" y="-680683"/>
            <a:ext cx="895166" cy="3444134"/>
            <a:chOff x="0" y="0"/>
            <a:chExt cx="235764" cy="9070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93FF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2210287" y="4498213"/>
            <a:ext cx="3047568" cy="1290574"/>
            <a:chOff x="0" y="0"/>
            <a:chExt cx="1215517" cy="5147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50807" y="0"/>
                  </a:moveTo>
                  <a:lnTo>
                    <a:pt x="1164710" y="0"/>
                  </a:lnTo>
                  <a:cubicBezTo>
                    <a:pt x="1192770" y="0"/>
                    <a:pt x="1215517" y="22747"/>
                    <a:pt x="1215517" y="50807"/>
                  </a:cubicBezTo>
                  <a:lnTo>
                    <a:pt x="1215517" y="463936"/>
                  </a:lnTo>
                  <a:cubicBezTo>
                    <a:pt x="1215517" y="477411"/>
                    <a:pt x="1210164" y="490334"/>
                    <a:pt x="1200636" y="499862"/>
                  </a:cubicBezTo>
                  <a:cubicBezTo>
                    <a:pt x="1191108" y="509390"/>
                    <a:pt x="1178185" y="514743"/>
                    <a:pt x="1164710" y="514743"/>
                  </a:cubicBezTo>
                  <a:lnTo>
                    <a:pt x="50807" y="514743"/>
                  </a:lnTo>
                  <a:cubicBezTo>
                    <a:pt x="37332" y="514743"/>
                    <a:pt x="24409" y="509390"/>
                    <a:pt x="14881" y="499862"/>
                  </a:cubicBezTo>
                  <a:cubicBezTo>
                    <a:pt x="5353" y="490334"/>
                    <a:pt x="0" y="477411"/>
                    <a:pt x="0" y="463936"/>
                  </a:cubicBezTo>
                  <a:lnTo>
                    <a:pt x="0" y="50807"/>
                  </a:lnTo>
                  <a:cubicBezTo>
                    <a:pt x="0" y="37332"/>
                    <a:pt x="5353" y="24409"/>
                    <a:pt x="14881" y="14881"/>
                  </a:cubicBezTo>
                  <a:cubicBezTo>
                    <a:pt x="24409" y="5353"/>
                    <a:pt x="37332" y="0"/>
                    <a:pt x="5080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270861" y="4709337"/>
            <a:ext cx="2947622" cy="8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>
                <a:solidFill>
                  <a:srgbClr val="FFFFFF"/>
                </a:solidFill>
                <a:latin typeface="Poppins"/>
              </a:rPr>
              <a:t>Steep Learning Curve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775848" y="2715012"/>
            <a:ext cx="10676" cy="483577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20/36</a:t>
            </a:r>
          </a:p>
        </p:txBody>
      </p:sp>
      <p:sp>
        <p:nvSpPr>
          <p:cNvPr id="29" name="AutoShape 29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34151 L -0.00086 0.00247 " pathEditMode="relative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8130" y="6528006"/>
            <a:ext cx="5301734" cy="5460587"/>
          </a:xfrm>
          <a:custGeom>
            <a:avLst/>
            <a:gdLst/>
            <a:ahLst/>
            <a:cxnLst/>
            <a:rect l="l" t="t" r="r" b="b"/>
            <a:pathLst>
              <a:path w="5301734" h="5460587">
                <a:moveTo>
                  <a:pt x="0" y="0"/>
                </a:moveTo>
                <a:lnTo>
                  <a:pt x="5301734" y="0"/>
                </a:lnTo>
                <a:lnTo>
                  <a:pt x="5301734" y="5460588"/>
                </a:lnTo>
                <a:lnTo>
                  <a:pt x="0" y="54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19395" y="1581633"/>
            <a:ext cx="6858670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Ultra-Bold"/>
              </a:rPr>
              <a:t>Applications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9395" y="-1910190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90295" y="-1200886"/>
            <a:ext cx="3632823" cy="3741672"/>
          </a:xfrm>
          <a:custGeom>
            <a:avLst/>
            <a:gdLst/>
            <a:ahLst/>
            <a:cxnLst/>
            <a:rect l="l" t="t" r="r" b="b"/>
            <a:pathLst>
              <a:path w="3632823" h="3741672">
                <a:moveTo>
                  <a:pt x="0" y="0"/>
                </a:moveTo>
                <a:lnTo>
                  <a:pt x="3632823" y="0"/>
                </a:lnTo>
                <a:lnTo>
                  <a:pt x="3632823" y="3741671"/>
                </a:lnTo>
                <a:lnTo>
                  <a:pt x="0" y="374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452737" y="3912176"/>
            <a:ext cx="4107515" cy="1739437"/>
            <a:chOff x="0" y="0"/>
            <a:chExt cx="1215517" cy="5147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20091" y="4481856"/>
            <a:ext cx="397280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Poppins"/>
              </a:rPr>
              <a:t>Corporate Training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879681" y="5658288"/>
            <a:ext cx="4107515" cy="1739437"/>
            <a:chOff x="0" y="0"/>
            <a:chExt cx="1215517" cy="5147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47035" y="5978464"/>
            <a:ext cx="397280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Educational Institutions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92652" y="3912176"/>
            <a:ext cx="4107515" cy="1739437"/>
            <a:chOff x="0" y="0"/>
            <a:chExt cx="1215517" cy="5147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60006" y="4232352"/>
            <a:ext cx="397280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Cybersecurity Competitions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812774" y="5689771"/>
            <a:ext cx="4107515" cy="1739437"/>
            <a:chOff x="0" y="0"/>
            <a:chExt cx="1215517" cy="5147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5517" cy="514743"/>
            </a:xfrm>
            <a:custGeom>
              <a:avLst/>
              <a:gdLst/>
              <a:ahLst/>
              <a:cxnLst/>
              <a:rect l="l" t="t" r="r" b="b"/>
              <a:pathLst>
                <a:path w="1215517" h="514743">
                  <a:moveTo>
                    <a:pt x="37696" y="0"/>
                  </a:moveTo>
                  <a:lnTo>
                    <a:pt x="1177821" y="0"/>
                  </a:lnTo>
                  <a:cubicBezTo>
                    <a:pt x="1198640" y="0"/>
                    <a:pt x="1215517" y="16877"/>
                    <a:pt x="1215517" y="37696"/>
                  </a:cubicBezTo>
                  <a:lnTo>
                    <a:pt x="1215517" y="477047"/>
                  </a:lnTo>
                  <a:cubicBezTo>
                    <a:pt x="1215517" y="497866"/>
                    <a:pt x="1198640" y="514743"/>
                    <a:pt x="1177821" y="514743"/>
                  </a:cubicBezTo>
                  <a:lnTo>
                    <a:pt x="37696" y="514743"/>
                  </a:lnTo>
                  <a:cubicBezTo>
                    <a:pt x="16877" y="514743"/>
                    <a:pt x="0" y="497866"/>
                    <a:pt x="0" y="477047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880128" y="6009947"/>
            <a:ext cx="397280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Semi-Bold"/>
              </a:rPr>
              <a:t>Security Consulting and Services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0091" y="5803972"/>
            <a:ext cx="3972807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Prepare businesses to defend against cyber threats.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9681" y="4260927"/>
            <a:ext cx="3972807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Empower students with hands-on cybersecurity training.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80070" y="5803972"/>
            <a:ext cx="3972807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Challenge participants and assess skills in simulated cyber battles.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84199" y="4260927"/>
            <a:ext cx="3972807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Assist security consultants in assessing and enhancing clients" cybersecurity.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4712652" y="3423802"/>
            <a:ext cx="8809" cy="48936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flipH="1">
            <a:off x="9139595" y="3414277"/>
            <a:ext cx="8809" cy="48936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flipH="1">
            <a:off x="13622989" y="3319027"/>
            <a:ext cx="8809" cy="48936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21/36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0.19444 L 0.00148 0.0129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8130" y="6528006"/>
            <a:ext cx="5301734" cy="5460587"/>
          </a:xfrm>
          <a:custGeom>
            <a:avLst/>
            <a:gdLst/>
            <a:ahLst/>
            <a:cxnLst/>
            <a:rect l="l" t="t" r="r" b="b"/>
            <a:pathLst>
              <a:path w="5301734" h="5460587">
                <a:moveTo>
                  <a:pt x="0" y="0"/>
                </a:moveTo>
                <a:lnTo>
                  <a:pt x="5301734" y="0"/>
                </a:lnTo>
                <a:lnTo>
                  <a:pt x="5301734" y="5460588"/>
                </a:lnTo>
                <a:lnTo>
                  <a:pt x="0" y="54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19395" y="1581633"/>
            <a:ext cx="6429206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AI Assistant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9395" y="-1910190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90295" y="-1200886"/>
            <a:ext cx="3632823" cy="3741672"/>
          </a:xfrm>
          <a:custGeom>
            <a:avLst/>
            <a:gdLst/>
            <a:ahLst/>
            <a:cxnLst/>
            <a:rect l="l" t="t" r="r" b="b"/>
            <a:pathLst>
              <a:path w="3632823" h="3741672">
                <a:moveTo>
                  <a:pt x="0" y="0"/>
                </a:moveTo>
                <a:lnTo>
                  <a:pt x="3632823" y="0"/>
                </a:lnTo>
                <a:lnTo>
                  <a:pt x="3632823" y="3741671"/>
                </a:lnTo>
                <a:lnTo>
                  <a:pt x="0" y="374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22/36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E244080F-CDC2-FC5D-C504-7F1281B1D33B}"/>
              </a:ext>
            </a:extLst>
          </p:cNvPr>
          <p:cNvSpPr txBox="1"/>
          <p:nvPr/>
        </p:nvSpPr>
        <p:spPr>
          <a:xfrm>
            <a:off x="1399342" y="4149061"/>
            <a:ext cx="15420806" cy="198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</a:rPr>
              <a:t>Introducing CyberGuard, an AI-powered assistant designed to provide comprehensive educational support in cybersecurity. Developed by Vasu Tyagi, Akash Sundararaju, Aditya Khera, and Siddharth Nair as part of their final year project at D Y Patil University Ambi, CyberGuard is a versatile tool aimed at enhancing cybersecurity knowledge and skills.</a:t>
            </a:r>
          </a:p>
        </p:txBody>
      </p:sp>
    </p:spTree>
    <p:extLst>
      <p:ext uri="{BB962C8B-B14F-4D97-AF65-F5344CB8AC3E}">
        <p14:creationId xmlns:p14="http://schemas.microsoft.com/office/powerpoint/2010/main" val="42253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0.19444 L 0.00148 0.0129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8130" y="6528006"/>
            <a:ext cx="5301734" cy="5460587"/>
          </a:xfrm>
          <a:custGeom>
            <a:avLst/>
            <a:gdLst/>
            <a:ahLst/>
            <a:cxnLst/>
            <a:rect l="l" t="t" r="r" b="b"/>
            <a:pathLst>
              <a:path w="5301734" h="5460587">
                <a:moveTo>
                  <a:pt x="0" y="0"/>
                </a:moveTo>
                <a:lnTo>
                  <a:pt x="5301734" y="0"/>
                </a:lnTo>
                <a:lnTo>
                  <a:pt x="5301734" y="5460588"/>
                </a:lnTo>
                <a:lnTo>
                  <a:pt x="0" y="54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19395" y="1581633"/>
            <a:ext cx="6429206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AI Assistant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9395" y="-1910190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90295" y="-1200886"/>
            <a:ext cx="3632823" cy="3741672"/>
          </a:xfrm>
          <a:custGeom>
            <a:avLst/>
            <a:gdLst/>
            <a:ahLst/>
            <a:cxnLst/>
            <a:rect l="l" t="t" r="r" b="b"/>
            <a:pathLst>
              <a:path w="3632823" h="3741672">
                <a:moveTo>
                  <a:pt x="0" y="0"/>
                </a:moveTo>
                <a:lnTo>
                  <a:pt x="3632823" y="0"/>
                </a:lnTo>
                <a:lnTo>
                  <a:pt x="3632823" y="3741671"/>
                </a:lnTo>
                <a:lnTo>
                  <a:pt x="0" y="374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23/36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E244080F-CDC2-FC5D-C504-7F1281B1D33B}"/>
              </a:ext>
            </a:extLst>
          </p:cNvPr>
          <p:cNvSpPr txBox="1"/>
          <p:nvPr/>
        </p:nvSpPr>
        <p:spPr>
          <a:xfrm>
            <a:off x="1375789" y="3579757"/>
            <a:ext cx="15420806" cy="318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</a:rPr>
              <a:t>Features: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</a:rPr>
              <a:t>Interactive Chat: Seamless Q&amp;A on cybersecurity topics.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</a:rPr>
              <a:t>Educational Focus: Responses tailored to cybersecurity learning.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Poppins"/>
              </a:rPr>
              <a:t>Simulation Guidance: Helps navigate Blue Team, Red Team, Malware Archive, and Performance Analysis features.</a:t>
            </a:r>
            <a:endParaRPr lang="en-US" sz="2800" dirty="0">
              <a:solidFill>
                <a:srgbClr val="FFFFFF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460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0.19444 L 0.00148 0.0129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8130" y="6528006"/>
            <a:ext cx="5301734" cy="5460587"/>
          </a:xfrm>
          <a:custGeom>
            <a:avLst/>
            <a:gdLst/>
            <a:ahLst/>
            <a:cxnLst/>
            <a:rect l="l" t="t" r="r" b="b"/>
            <a:pathLst>
              <a:path w="5301734" h="5460587">
                <a:moveTo>
                  <a:pt x="0" y="0"/>
                </a:moveTo>
                <a:lnTo>
                  <a:pt x="5301734" y="0"/>
                </a:lnTo>
                <a:lnTo>
                  <a:pt x="5301734" y="5460588"/>
                </a:lnTo>
                <a:lnTo>
                  <a:pt x="0" y="54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19395" y="1581633"/>
            <a:ext cx="6429206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Analytics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9395" y="-1910190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90295" y="-1200886"/>
            <a:ext cx="3632823" cy="3741672"/>
          </a:xfrm>
          <a:custGeom>
            <a:avLst/>
            <a:gdLst/>
            <a:ahLst/>
            <a:cxnLst/>
            <a:rect l="l" t="t" r="r" b="b"/>
            <a:pathLst>
              <a:path w="3632823" h="3741672">
                <a:moveTo>
                  <a:pt x="0" y="0"/>
                </a:moveTo>
                <a:lnTo>
                  <a:pt x="3632823" y="0"/>
                </a:lnTo>
                <a:lnTo>
                  <a:pt x="3632823" y="3741671"/>
                </a:lnTo>
                <a:lnTo>
                  <a:pt x="0" y="374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24/36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E244080F-CDC2-FC5D-C504-7F1281B1D33B}"/>
              </a:ext>
            </a:extLst>
          </p:cNvPr>
          <p:cNvSpPr txBox="1"/>
          <p:nvPr/>
        </p:nvSpPr>
        <p:spPr>
          <a:xfrm>
            <a:off x="1433597" y="3098263"/>
            <a:ext cx="15420806" cy="5169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GB" sz="2800" b="1" dirty="0">
                <a:solidFill>
                  <a:srgbClr val="FFFFFF"/>
                </a:solidFill>
                <a:latin typeface="Poppins"/>
              </a:rPr>
              <a:t>Overview:</a:t>
            </a:r>
          </a:p>
          <a:p>
            <a:pPr algn="just">
              <a:lnSpc>
                <a:spcPts val="3080"/>
              </a:lnSpc>
            </a:pPr>
            <a:r>
              <a:rPr lang="en-GB" sz="2800" dirty="0">
                <a:solidFill>
                  <a:srgbClr val="FFFFFF"/>
                </a:solidFill>
                <a:latin typeface="Poppins"/>
              </a:rPr>
              <a:t>The Analytics Section of CyberGuard provides detailed insights into your progress and performance in various cybersecurity training modules.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3080"/>
              </a:lnSpc>
            </a:pPr>
            <a:r>
              <a:rPr lang="en-GB" sz="2800" b="1" dirty="0">
                <a:solidFill>
                  <a:srgbClr val="FFFFFF"/>
                </a:solidFill>
                <a:latin typeface="Poppins"/>
              </a:rPr>
              <a:t>Key Features:</a:t>
            </a: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FFFF"/>
                </a:solidFill>
                <a:latin typeface="Poppins"/>
              </a:rPr>
              <a:t>Performance Tracking</a:t>
            </a:r>
            <a:r>
              <a:rPr lang="en-GB" sz="2800" dirty="0">
                <a:solidFill>
                  <a:srgbClr val="FFFFFF"/>
                </a:solidFill>
                <a:latin typeface="Poppins"/>
              </a:rPr>
              <a:t>: Monitors your activities and success rates in Blue Team, Red Team, and Malware Archive modules.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FFFF"/>
                </a:solidFill>
                <a:latin typeface="Poppins"/>
              </a:rPr>
              <a:t>Detailed Analytics</a:t>
            </a:r>
            <a:r>
              <a:rPr lang="en-GB" sz="2800" dirty="0">
                <a:solidFill>
                  <a:srgbClr val="FFFFFF"/>
                </a:solidFill>
                <a:latin typeface="Poppins"/>
              </a:rPr>
              <a:t>: Offers in-depth reports on your strengths and areas needing improvement.</a:t>
            </a:r>
          </a:p>
          <a:p>
            <a:pPr algn="just">
              <a:lnSpc>
                <a:spcPts val="3080"/>
              </a:lnSpc>
            </a:pPr>
            <a:endParaRPr lang="en-GB" sz="2800" dirty="0">
              <a:solidFill>
                <a:srgbClr val="FFFFFF"/>
              </a:solidFill>
              <a:latin typeface="Poppins"/>
            </a:endParaRPr>
          </a:p>
          <a:p>
            <a:pPr marL="457200" indent="-457200" algn="just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FFFF"/>
                </a:solidFill>
                <a:latin typeface="Poppins"/>
              </a:rPr>
              <a:t>Progress Reports</a:t>
            </a:r>
            <a:r>
              <a:rPr lang="en-GB" sz="2800" dirty="0">
                <a:solidFill>
                  <a:srgbClr val="FFFFFF"/>
                </a:solidFill>
                <a:latin typeface="Poppins"/>
              </a:rPr>
              <a:t>: Regular updates on your learning journey, highlighting achievements and suggesting areas for further study.</a:t>
            </a:r>
            <a:endParaRPr lang="en-US" sz="2800" dirty="0">
              <a:solidFill>
                <a:srgbClr val="FFFFFF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0708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7 -0.19444 L 0.00148 0.0129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25/36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443F5E-22AD-C657-C2E3-6588AC610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41" y="2326765"/>
            <a:ext cx="10967917" cy="650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5378" y="768970"/>
            <a:ext cx="3060229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Index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4114799" y="2423962"/>
            <a:ext cx="9483088" cy="7094067"/>
            <a:chOff x="0" y="0"/>
            <a:chExt cx="3410805" cy="2175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10805" cy="2175543"/>
            </a:xfrm>
            <a:custGeom>
              <a:avLst/>
              <a:gdLst/>
              <a:ahLst/>
              <a:cxnLst/>
              <a:rect l="l" t="t" r="r" b="b"/>
              <a:pathLst>
                <a:path w="3410805" h="2175543">
                  <a:moveTo>
                    <a:pt x="40820" y="0"/>
                  </a:moveTo>
                  <a:lnTo>
                    <a:pt x="3369985" y="0"/>
                  </a:lnTo>
                  <a:cubicBezTo>
                    <a:pt x="3380811" y="0"/>
                    <a:pt x="3391194" y="4301"/>
                    <a:pt x="3398849" y="11956"/>
                  </a:cubicBezTo>
                  <a:cubicBezTo>
                    <a:pt x="3406504" y="19611"/>
                    <a:pt x="3410805" y="29994"/>
                    <a:pt x="3410805" y="40820"/>
                  </a:cubicBezTo>
                  <a:lnTo>
                    <a:pt x="3410805" y="2134723"/>
                  </a:lnTo>
                  <a:cubicBezTo>
                    <a:pt x="3410805" y="2145549"/>
                    <a:pt x="3406504" y="2155932"/>
                    <a:pt x="3398849" y="2163587"/>
                  </a:cubicBezTo>
                  <a:cubicBezTo>
                    <a:pt x="3391194" y="2171242"/>
                    <a:pt x="3380811" y="2175543"/>
                    <a:pt x="3369985" y="2175543"/>
                  </a:cubicBezTo>
                  <a:lnTo>
                    <a:pt x="40820" y="2175543"/>
                  </a:lnTo>
                  <a:cubicBezTo>
                    <a:pt x="18276" y="2175543"/>
                    <a:pt x="0" y="2157267"/>
                    <a:pt x="0" y="2134723"/>
                  </a:cubicBezTo>
                  <a:lnTo>
                    <a:pt x="0" y="40820"/>
                  </a:lnTo>
                  <a:cubicBezTo>
                    <a:pt x="0" y="29994"/>
                    <a:pt x="4301" y="19611"/>
                    <a:pt x="11956" y="11956"/>
                  </a:cubicBezTo>
                  <a:cubicBezTo>
                    <a:pt x="19611" y="4301"/>
                    <a:pt x="29994" y="0"/>
                    <a:pt x="4082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04855" y="2838005"/>
            <a:ext cx="8702975" cy="6094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</a:rPr>
              <a:t>Introduction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Flowchart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Schematic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Methodology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Real World Predicaments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Our Resolutions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/>
              </a:rPr>
              <a:t>Why CyberGuard</a:t>
            </a:r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Hurdles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26/36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3F54E-5E77-D91F-1C76-98C7E553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02" y="2266817"/>
            <a:ext cx="10818589" cy="577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27/36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95028B-3E00-0ED2-47B3-5304FB6E4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/>
          <a:stretch/>
        </p:blipFill>
        <p:spPr bwMode="auto">
          <a:xfrm>
            <a:off x="3643902" y="2204395"/>
            <a:ext cx="10737873" cy="5738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367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28/36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1231D1-C04D-E072-848B-AF64A74E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98" y="2196911"/>
            <a:ext cx="10996976" cy="58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29/36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01334-D93E-7DC6-5CB9-67EF580AD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/>
          <a:stretch/>
        </p:blipFill>
        <p:spPr bwMode="auto">
          <a:xfrm>
            <a:off x="3764482" y="2274344"/>
            <a:ext cx="10951484" cy="58409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242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30/36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B7666-FD89-2188-4119-6135DB1B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483" y="2286860"/>
            <a:ext cx="10688906" cy="5676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F5747-DBB2-1939-E344-2E253C2C5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020" y="2286860"/>
            <a:ext cx="10578549" cy="5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07906" y="-2719260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344240" y="6519869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6" y="790575"/>
            <a:ext cx="10199823" cy="136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Simulation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31/36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B7666-FD89-2188-4119-6135DB1B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483" y="2286860"/>
            <a:ext cx="10688906" cy="5676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F5747-DBB2-1939-E344-2E253C2C5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020" y="2286860"/>
            <a:ext cx="10578549" cy="56760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DB133-5FED-9669-AB6B-2995CDBC1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483" y="2263493"/>
            <a:ext cx="10703498" cy="57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782329" y="567507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09" y="0"/>
                </a:moveTo>
                <a:lnTo>
                  <a:pt x="0" y="0"/>
                </a:lnTo>
                <a:lnTo>
                  <a:pt x="0" y="5438520"/>
                </a:lnTo>
                <a:lnTo>
                  <a:pt x="5280309" y="5438520"/>
                </a:lnTo>
                <a:lnTo>
                  <a:pt x="52803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4253967" y="-2127062"/>
            <a:ext cx="5816361" cy="5990634"/>
          </a:xfrm>
          <a:custGeom>
            <a:avLst/>
            <a:gdLst/>
            <a:ahLst/>
            <a:cxnLst/>
            <a:rect l="l" t="t" r="r" b="b"/>
            <a:pathLst>
              <a:path w="5816361" h="5990634">
                <a:moveTo>
                  <a:pt x="5816361" y="0"/>
                </a:moveTo>
                <a:lnTo>
                  <a:pt x="0" y="0"/>
                </a:lnTo>
                <a:lnTo>
                  <a:pt x="0" y="5990634"/>
                </a:lnTo>
                <a:lnTo>
                  <a:pt x="5816361" y="5990634"/>
                </a:lnTo>
                <a:lnTo>
                  <a:pt x="5816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81117" y="-284961"/>
            <a:ext cx="895166" cy="2825617"/>
            <a:chOff x="0" y="0"/>
            <a:chExt cx="235764" cy="7441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744196"/>
            </a:xfrm>
            <a:custGeom>
              <a:avLst/>
              <a:gdLst/>
              <a:ahLst/>
              <a:cxnLst/>
              <a:rect l="l" t="t" r="r" b="b"/>
              <a:pathLst>
                <a:path w="235764" h="744196">
                  <a:moveTo>
                    <a:pt x="0" y="0"/>
                  </a:moveTo>
                  <a:lnTo>
                    <a:pt x="235764" y="0"/>
                  </a:lnTo>
                  <a:lnTo>
                    <a:pt x="235764" y="744196"/>
                  </a:lnTo>
                  <a:lnTo>
                    <a:pt x="0" y="744196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982777" y="790575"/>
            <a:ext cx="8143806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32/36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3C58B-FDD8-1B14-57A3-AF272425DFE6}"/>
              </a:ext>
            </a:extLst>
          </p:cNvPr>
          <p:cNvSpPr txBox="1"/>
          <p:nvPr/>
        </p:nvSpPr>
        <p:spPr>
          <a:xfrm>
            <a:off x="3390900" y="3480695"/>
            <a:ext cx="11506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conclusion, CyberGuard represents a milestone in cybersecurity education. It equips users with practical skills to confront evolving threats. With customization, guidance, and dynamic scenarios, it fosters readiness in an ever-changing digital landscape, fortifying our collective defenses against cyber adversaries.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0.00371 L 0.00208 -0.00263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8838" y="-4747317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8967" y="10287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089874" y="3432743"/>
            <a:ext cx="12108251" cy="231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13544" dirty="0">
                <a:solidFill>
                  <a:srgbClr val="FFFFFF"/>
                </a:solidFill>
                <a:latin typeface="Poppins Ultra-Bold"/>
              </a:rPr>
              <a:t>QnA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8246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CyberGuard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9A0B7850-14B3-D107-885E-0D3B62398AC2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33/36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8838" y="-4747317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8967" y="10287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8246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CyberGuard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F1C2-2F1D-BB41-6DDD-1EE41CBAA6DE}"/>
              </a:ext>
            </a:extLst>
          </p:cNvPr>
          <p:cNvSpPr txBox="1"/>
          <p:nvPr/>
        </p:nvSpPr>
        <p:spPr>
          <a:xfrm>
            <a:off x="1600200" y="4324915"/>
            <a:ext cx="153162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Hamdi Kavak, Jose J. Padilla, Daniele Vernon - Bido, Saikou Y. Diallo, Ross Gore, Sachin Shetty, “Simulation for cybersecurity: state of the art and future directions,” Journal of Cybersecurity, Volume 7, Issue 1, 1920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Kara, S.; Hizal, S. &amp; Zengin, A., “Design and Implementation of a Devs-Based Cyber-Attack Simulator for Cyber Security,” International Journal of Simulation Modelling, Volume 20, Number 1, March 1921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“Cyber Security Simulation Training.” Cloudshare. https://www.cloudshare.com/virtual-it-labs-glossary/cyber-securitysimulation-training/ Accessed 3 September 1922.</a:t>
            </a:r>
          </a:p>
          <a:p>
            <a:endParaRPr lang="en-GB" sz="23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Song-Yi Hwang and Jeong-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Nyeo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Kim, “A Malware Distribution Simulator for the Verification of Network Threat Prevention Tools”, Sensors 2021, 21(21), 6983; https://doi.org/10.3390/s21216983 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83FAD859-4FEA-EBEC-9A98-61A60F98BD34}"/>
              </a:ext>
            </a:extLst>
          </p:cNvPr>
          <p:cNvSpPr txBox="1"/>
          <p:nvPr/>
        </p:nvSpPr>
        <p:spPr>
          <a:xfrm>
            <a:off x="5448562" y="860056"/>
            <a:ext cx="7383851" cy="211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References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20AF9F5-9249-1A3F-76C2-18636471C195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34/36</a:t>
            </a:r>
          </a:p>
        </p:txBody>
      </p:sp>
    </p:spTree>
    <p:extLst>
      <p:ext uri="{BB962C8B-B14F-4D97-AF65-F5344CB8AC3E}">
        <p14:creationId xmlns:p14="http://schemas.microsoft.com/office/powerpoint/2010/main" val="39837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8838" y="-4747317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8967" y="10287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8246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CyberGuard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F1C2-2F1D-BB41-6DDD-1EE41CBAA6DE}"/>
              </a:ext>
            </a:extLst>
          </p:cNvPr>
          <p:cNvSpPr txBox="1"/>
          <p:nvPr/>
        </p:nvSpPr>
        <p:spPr>
          <a:xfrm>
            <a:off x="1482387" y="3394854"/>
            <a:ext cx="153162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David Harley, </a:t>
            </a:r>
            <a:r>
              <a:rPr lang="en-GB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Lysa</a:t>
            </a: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Myers, Eddy Willems, “Test Files and Product Evaluation: the Case for and against Malware Simulation,” AVAR (Association of Anti-Virus Asia Researchers 13th Conference, November 2010</a:t>
            </a:r>
          </a:p>
          <a:p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J. Holdsworth and E. </a:t>
            </a:r>
            <a:r>
              <a:rPr lang="en-GB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Apeh</a:t>
            </a: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"An Effective Immersive Cyber Security Awareness Learning Platform for Businesses in the Hospitality Sector," in 2017 IEEE 25th International Requirements Engineering Conference Workshops (REW), Lisbon, Portugal, 2017 pp. 111-117. </a:t>
            </a:r>
            <a:r>
              <a:rPr lang="en-GB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doi</a:t>
            </a: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 10.1109/REW.2017.47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Chouliaras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G.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Kittes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I.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Kantzavelou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L.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Maglaras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G.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Pantziou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and M. A.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Ferrag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“Cyber Ranges and TestBeds for Education, Training, and Research,” Applied Sciences, vol. 11, no. 4, p. 1809, Feb. 2021,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doi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 10.3390/app11041809.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3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3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M. H. Dewan, R.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Godina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M. R. K. Chowdhury, C. W. M. Noor, W. M. N. Wan Nik, and M. Man, “Immersive and Non-Immersive Simulators for the Education and Training in Maritime Domain—A Review,” Journal of Marine Science and Engineering, vol. 11, no. 1, p. 147, Jan. 2023,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doi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 10.3390/jmse11010147.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83FAD859-4FEA-EBEC-9A98-61A60F98BD34}"/>
              </a:ext>
            </a:extLst>
          </p:cNvPr>
          <p:cNvSpPr txBox="1"/>
          <p:nvPr/>
        </p:nvSpPr>
        <p:spPr>
          <a:xfrm>
            <a:off x="5448562" y="860056"/>
            <a:ext cx="7383851" cy="211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References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20AF9F5-9249-1A3F-76C2-18636471C195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35/36</a:t>
            </a:r>
          </a:p>
        </p:txBody>
      </p:sp>
    </p:spTree>
    <p:extLst>
      <p:ext uri="{BB962C8B-B14F-4D97-AF65-F5344CB8AC3E}">
        <p14:creationId xmlns:p14="http://schemas.microsoft.com/office/powerpoint/2010/main" val="161961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5378" y="768970"/>
            <a:ext cx="3060229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Index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4114799" y="2423963"/>
            <a:ext cx="9483088" cy="5691338"/>
            <a:chOff x="0" y="0"/>
            <a:chExt cx="3410805" cy="2175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10805" cy="2175543"/>
            </a:xfrm>
            <a:custGeom>
              <a:avLst/>
              <a:gdLst/>
              <a:ahLst/>
              <a:cxnLst/>
              <a:rect l="l" t="t" r="r" b="b"/>
              <a:pathLst>
                <a:path w="3410805" h="2175543">
                  <a:moveTo>
                    <a:pt x="40820" y="0"/>
                  </a:moveTo>
                  <a:lnTo>
                    <a:pt x="3369985" y="0"/>
                  </a:lnTo>
                  <a:cubicBezTo>
                    <a:pt x="3380811" y="0"/>
                    <a:pt x="3391194" y="4301"/>
                    <a:pt x="3398849" y="11956"/>
                  </a:cubicBezTo>
                  <a:cubicBezTo>
                    <a:pt x="3406504" y="19611"/>
                    <a:pt x="3410805" y="29994"/>
                    <a:pt x="3410805" y="40820"/>
                  </a:cubicBezTo>
                  <a:lnTo>
                    <a:pt x="3410805" y="2134723"/>
                  </a:lnTo>
                  <a:cubicBezTo>
                    <a:pt x="3410805" y="2145549"/>
                    <a:pt x="3406504" y="2155932"/>
                    <a:pt x="3398849" y="2163587"/>
                  </a:cubicBezTo>
                  <a:cubicBezTo>
                    <a:pt x="3391194" y="2171242"/>
                    <a:pt x="3380811" y="2175543"/>
                    <a:pt x="3369985" y="2175543"/>
                  </a:cubicBezTo>
                  <a:lnTo>
                    <a:pt x="40820" y="2175543"/>
                  </a:lnTo>
                  <a:cubicBezTo>
                    <a:pt x="18276" y="2175543"/>
                    <a:pt x="0" y="2157267"/>
                    <a:pt x="0" y="2134723"/>
                  </a:cubicBezTo>
                  <a:lnTo>
                    <a:pt x="0" y="40820"/>
                  </a:lnTo>
                  <a:cubicBezTo>
                    <a:pt x="0" y="29994"/>
                    <a:pt x="4301" y="19611"/>
                    <a:pt x="11956" y="11956"/>
                  </a:cubicBezTo>
                  <a:cubicBezTo>
                    <a:pt x="19611" y="4301"/>
                    <a:pt x="29994" y="0"/>
                    <a:pt x="4082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04855" y="2838005"/>
            <a:ext cx="8702975" cy="486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 panose="020B0604020202020204" charset="0"/>
              </a:rPr>
              <a:t>AI Assistant</a:t>
            </a:r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  <a:latin typeface="Canva Sans" panose="020B0604020202020204" charset="0"/>
              </a:rPr>
              <a:t>Analysis</a:t>
            </a:r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Simulation Results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Final look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Conclusions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QnA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Contribution</a:t>
            </a:r>
            <a:endParaRPr lang="en-IN" sz="2800" dirty="0"/>
          </a:p>
          <a:p>
            <a:pPr marL="731520" indent="-365760" algn="l" rtl="0" eaLnBrk="1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effectLst/>
                <a:latin typeface="Canva Sans" panose="020B0604020202020204" charset="0"/>
                <a:ea typeface="+mn-ea"/>
                <a:cs typeface="+mn-cs"/>
              </a:rPr>
              <a:t>References</a:t>
            </a:r>
            <a:endParaRPr lang="en-IN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29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8838" y="-4747317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8967" y="10287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8246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CyberGuard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F1C2-2F1D-BB41-6DDD-1EE41CBAA6DE}"/>
              </a:ext>
            </a:extLst>
          </p:cNvPr>
          <p:cNvSpPr txBox="1"/>
          <p:nvPr/>
        </p:nvSpPr>
        <p:spPr>
          <a:xfrm>
            <a:off x="1482387" y="4032776"/>
            <a:ext cx="153162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Michael D. Workman, “An exploratory study of mode efficacy in cybersecurity training”, Journal of Cybersecurity Education, Research and Practice, vol. 2021, no. 1, article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Jaber, A., Fritsch, L. (2023). Towards AI-powered Cybersecurity Attack </a:t>
            </a:r>
            <a:r>
              <a:rPr lang="en-GB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Modeling</a:t>
            </a: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with Simulation Tools: Review of Attack Simulators. In: </a:t>
            </a:r>
            <a:r>
              <a:rPr lang="en-GB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Barolli</a:t>
            </a:r>
            <a:r>
              <a:rPr lang="en-GB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L. (eds) Advances on P2P, Parallel, Grid, Cloud and Internet Computing. 3PGCIC 2022. Lecture Notes in Networks and Systems, vol 571. Springer, Cham.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Veksler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Vladislav D.,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Buchler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Norbou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Hoffman Blaine E.,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Cassenti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Daniel N., Sample Char,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Sugrim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Shridat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“Simulations in Cyber-Security: A Review of Cognitive </a:t>
            </a:r>
            <a:r>
              <a:rPr lang="en-GB" sz="23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Modeling</a:t>
            </a:r>
            <a:r>
              <a:rPr lang="en-GB" sz="2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of Network Attackers, Defenders, and Users”, Frontiers in Psychology, vol. 9, 2018, doi:10.3389/fpsyg.2018.00691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83FAD859-4FEA-EBEC-9A98-61A60F98BD34}"/>
              </a:ext>
            </a:extLst>
          </p:cNvPr>
          <p:cNvSpPr txBox="1"/>
          <p:nvPr/>
        </p:nvSpPr>
        <p:spPr>
          <a:xfrm>
            <a:off x="5448562" y="860056"/>
            <a:ext cx="7383851" cy="211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8000" dirty="0">
                <a:solidFill>
                  <a:srgbClr val="FFFFFF"/>
                </a:solidFill>
                <a:latin typeface="Poppins Ultra-Bold"/>
              </a:rPr>
              <a:t>References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20AF9F5-9249-1A3F-76C2-18636471C195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36/36</a:t>
            </a:r>
          </a:p>
        </p:txBody>
      </p:sp>
    </p:spTree>
    <p:extLst>
      <p:ext uri="{BB962C8B-B14F-4D97-AF65-F5344CB8AC3E}">
        <p14:creationId xmlns:p14="http://schemas.microsoft.com/office/powerpoint/2010/main" val="35278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8838" y="-4747317"/>
            <a:ext cx="8808312" cy="9072232"/>
          </a:xfrm>
          <a:custGeom>
            <a:avLst/>
            <a:gdLst/>
            <a:ahLst/>
            <a:cxnLst/>
            <a:rect l="l" t="t" r="r" b="b"/>
            <a:pathLst>
              <a:path w="8808312" h="9072232">
                <a:moveTo>
                  <a:pt x="0" y="0"/>
                </a:moveTo>
                <a:lnTo>
                  <a:pt x="8808312" y="0"/>
                </a:lnTo>
                <a:lnTo>
                  <a:pt x="8808312" y="9072232"/>
                </a:lnTo>
                <a:lnTo>
                  <a:pt x="0" y="907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8967" y="1028700"/>
            <a:ext cx="261371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089874" y="3432743"/>
            <a:ext cx="12108251" cy="243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2"/>
              </a:lnSpc>
            </a:pPr>
            <a:r>
              <a:rPr lang="en-US" sz="13544" dirty="0">
                <a:solidFill>
                  <a:srgbClr val="FFFFFF"/>
                </a:solidFill>
                <a:latin typeface="Poppins Ultra-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82462"/>
            <a:ext cx="33942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Poppins"/>
              </a:rPr>
              <a:t>CyberGuard</a:t>
            </a:r>
          </a:p>
        </p:txBody>
      </p:sp>
      <p:sp>
        <p:nvSpPr>
          <p:cNvPr id="6" name="Freeform 6"/>
          <p:cNvSpPr/>
          <p:nvPr/>
        </p:nvSpPr>
        <p:spPr>
          <a:xfrm>
            <a:off x="15865013" y="6516610"/>
            <a:ext cx="5268375" cy="5426229"/>
          </a:xfrm>
          <a:custGeom>
            <a:avLst/>
            <a:gdLst/>
            <a:ahLst/>
            <a:cxnLst/>
            <a:rect l="l" t="t" r="r" b="b"/>
            <a:pathLst>
              <a:path w="5268375" h="5426229">
                <a:moveTo>
                  <a:pt x="0" y="0"/>
                </a:moveTo>
                <a:lnTo>
                  <a:pt x="5268375" y="0"/>
                </a:lnTo>
                <a:lnTo>
                  <a:pt x="5268375" y="5426230"/>
                </a:lnTo>
                <a:lnTo>
                  <a:pt x="0" y="54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310929" y="9229725"/>
            <a:ext cx="1722309" cy="608639"/>
            <a:chOff x="0" y="0"/>
            <a:chExt cx="453612" cy="1603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13950" y="9272587"/>
            <a:ext cx="1722309" cy="608639"/>
            <a:chOff x="0" y="0"/>
            <a:chExt cx="453612" cy="160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7164050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-1572277" y="9534045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8800" y="-3031075"/>
            <a:ext cx="6205205" cy="6391128"/>
          </a:xfrm>
          <a:custGeom>
            <a:avLst/>
            <a:gdLst/>
            <a:ahLst/>
            <a:cxnLst/>
            <a:rect l="l" t="t" r="r" b="b"/>
            <a:pathLst>
              <a:path w="6205205" h="6391128">
                <a:moveTo>
                  <a:pt x="0" y="0"/>
                </a:moveTo>
                <a:lnTo>
                  <a:pt x="6205204" y="0"/>
                </a:lnTo>
                <a:lnTo>
                  <a:pt x="6205204" y="6391128"/>
                </a:lnTo>
                <a:lnTo>
                  <a:pt x="0" y="63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011400" y="6896100"/>
            <a:ext cx="4188075" cy="4313560"/>
          </a:xfrm>
          <a:custGeom>
            <a:avLst/>
            <a:gdLst/>
            <a:ahLst/>
            <a:cxnLst/>
            <a:rect l="l" t="t" r="r" b="b"/>
            <a:pathLst>
              <a:path w="4188075" h="4313560">
                <a:moveTo>
                  <a:pt x="0" y="0"/>
                </a:moveTo>
                <a:lnTo>
                  <a:pt x="4188075" y="0"/>
                </a:lnTo>
                <a:lnTo>
                  <a:pt x="4188075" y="4313560"/>
                </a:lnTo>
                <a:lnTo>
                  <a:pt x="0" y="431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419395" y="-3086098"/>
            <a:ext cx="3118755" cy="5849549"/>
            <a:chOff x="0" y="-633525"/>
            <a:chExt cx="821401" cy="15406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7900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1" y="-63352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419395" y="3079364"/>
            <a:ext cx="9164816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Ultra-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9394" y="4962139"/>
            <a:ext cx="15420806" cy="198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</a:rPr>
              <a:t>In response to the growing importance of cybersecurity, our college project, "CyberGuard," is a cutting-edge initiative aimed at creating an immersive cybersecurity training platform. With a focus on realistic simulations, user feedback, and continuous improvement, we strive to empower individuals and organizations to navigate the complex world of cyber threats with confidence.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01/36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-0.38811 L -0.00217 -0.031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178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161428"/>
              </p:ext>
            </p:extLst>
          </p:nvPr>
        </p:nvGraphicFramePr>
        <p:xfrm>
          <a:off x="914400" y="3013172"/>
          <a:ext cx="16687799" cy="4929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Kara, S.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Hizal, S.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Zengin, A.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Design and Implementation of a DEVS-Based Cyber-Attack Simulator for Cyber Security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International Journal of Simulation Modelling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Network Architecture and DEVS-Suite Environment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Modelling the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Simulated Attack Types and Methods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Conclusion and Future Work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Limited Types of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Authenticity of Test Results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Lack of Real-Time Analysis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Dependence on DEVS-Suite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8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Hamdi Kavak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Jose J. Padilla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Daniele Vernon-Bido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Saikou Y. Diallo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Ross Gore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Sachin Shetty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 for cybersecurity: state of the art and future directions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Journal of Cybersecurity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Literature Review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Identification of Research Areas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Characterization of Cybersecurity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Proposal for Future Research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clear classification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Doesn't cover all the important topics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 not discuss ethical and moral implications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comprehensive review provided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02/36</a:t>
            </a:r>
          </a:p>
        </p:txBody>
      </p:sp>
    </p:spTree>
    <p:extLst>
      <p:ext uri="{BB962C8B-B14F-4D97-AF65-F5344CB8AC3E}">
        <p14:creationId xmlns:p14="http://schemas.microsoft.com/office/powerpoint/2010/main" val="187268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410851"/>
              </p:ext>
            </p:extLst>
          </p:nvPr>
        </p:nvGraphicFramePr>
        <p:xfrm>
          <a:off x="914400" y="3013172"/>
          <a:ext cx="16687799" cy="544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Song-Yi Hwang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Jeong-Nyeo Kim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Malware Distribution Simulator for the Verification of Network Threat Prevention Tools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Sensors 2021, 21(21)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 paper presents a malware simulation tool for IoT infrastructure.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 tool modifies the Mirai botnet malware.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It uses a device-to-device command injection method for infecting IoT devices with private IP addresses.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Accuracy: The simulation tool might not perfectly mimic real-world.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Scalability: The tool might face challenges when used to simulate large-scale networks.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Adaptability: The tool might not be able to quickly adapt.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8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David Harley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Lysa Myers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Eddy Willems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Files and Product Evaluation: the Case for and against Malware Simulation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AVAR (Association of Anti-Virus Asia Researchers 13th Conference, November 2010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Proposes a new.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Modifies the EICAR test.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Tests the modified files on 12 different antivirus products.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Measures the detection rates of these products.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Analyzes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EICAR test file only tests pattern-matching signatures.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file can be exploited for malicious purposes. Not all virus scanners are compliant and may not detect the file.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03/36</a:t>
            </a:r>
          </a:p>
        </p:txBody>
      </p:sp>
    </p:spTree>
    <p:extLst>
      <p:ext uri="{BB962C8B-B14F-4D97-AF65-F5344CB8AC3E}">
        <p14:creationId xmlns:p14="http://schemas.microsoft.com/office/powerpoint/2010/main" val="23449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470261"/>
              </p:ext>
            </p:extLst>
          </p:nvPr>
        </p:nvGraphicFramePr>
        <p:xfrm>
          <a:off x="914400" y="3013172"/>
          <a:ext cx="16687799" cy="4929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Jack Holdsworth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Edward Apeh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Effective Immersive Cyber Security Awareness Learning Platform for Businesses in the Hospitality Sector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Create an immersive cyber security awareness learning platform.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40 interviews and threat analysis to elicit the industry requirements and challenges.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Evaluates impact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Human factor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Effectiveness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Constant changes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8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Nestoras Chouliaras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George Kittes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Ioanna Kantzavelou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Leandros Maglaras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Grammati Pantziou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Mohamed Amine Ferrag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Cyber Ranges and TestBeds for Education, Training, and Research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MDPI Applied Sciences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Literature Review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Identification of Research Areas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Characterization of Cybersecurity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Proposal for Future Research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clear classification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Doesn't cover all the important topics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Does not discuss ethical and moral implications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comprehensive review provided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04/36</a:t>
            </a:r>
          </a:p>
        </p:txBody>
      </p:sp>
    </p:spTree>
    <p:extLst>
      <p:ext uri="{BB962C8B-B14F-4D97-AF65-F5344CB8AC3E}">
        <p14:creationId xmlns:p14="http://schemas.microsoft.com/office/powerpoint/2010/main" val="195331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1124510"/>
            <a:ext cx="9249486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nva Sans"/>
              </a:rPr>
              <a:t>Literature Survey</a:t>
            </a:r>
          </a:p>
          <a:p>
            <a:pPr>
              <a:lnSpc>
                <a:spcPts val="11200"/>
              </a:lnSpc>
            </a:pPr>
            <a:endParaRPr lang="en-US" sz="8000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80767" y="7611306"/>
            <a:ext cx="4114004" cy="4237271"/>
          </a:xfrm>
          <a:custGeom>
            <a:avLst/>
            <a:gdLst/>
            <a:ahLst/>
            <a:cxnLst/>
            <a:rect l="l" t="t" r="r" b="b"/>
            <a:pathLst>
              <a:path w="4114004" h="4237271">
                <a:moveTo>
                  <a:pt x="4114005" y="0"/>
                </a:moveTo>
                <a:lnTo>
                  <a:pt x="0" y="0"/>
                </a:lnTo>
                <a:lnTo>
                  <a:pt x="0" y="4237270"/>
                </a:lnTo>
                <a:lnTo>
                  <a:pt x="4114005" y="4237270"/>
                </a:lnTo>
                <a:lnTo>
                  <a:pt x="41140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19395" y="-1662191"/>
            <a:ext cx="895166" cy="3444134"/>
            <a:chOff x="0" y="0"/>
            <a:chExt cx="235764" cy="907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764" cy="907097"/>
            </a:xfrm>
            <a:custGeom>
              <a:avLst/>
              <a:gdLst/>
              <a:ahLst/>
              <a:cxnLst/>
              <a:rect l="l" t="t" r="r" b="b"/>
              <a:pathLst>
                <a:path w="235764" h="907097">
                  <a:moveTo>
                    <a:pt x="0" y="0"/>
                  </a:moveTo>
                  <a:lnTo>
                    <a:pt x="235764" y="0"/>
                  </a:lnTo>
                  <a:lnTo>
                    <a:pt x="235764" y="907097"/>
                  </a:lnTo>
                  <a:lnTo>
                    <a:pt x="0" y="907097"/>
                  </a:lnTo>
                  <a:close/>
                </a:path>
              </a:pathLst>
            </a:custGeom>
            <a:solidFill>
              <a:srgbClr val="548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402862" y="-2913627"/>
            <a:ext cx="5280309" cy="5438521"/>
          </a:xfrm>
          <a:custGeom>
            <a:avLst/>
            <a:gdLst/>
            <a:ahLst/>
            <a:cxnLst/>
            <a:rect l="l" t="t" r="r" b="b"/>
            <a:pathLst>
              <a:path w="5280309" h="5438521">
                <a:moveTo>
                  <a:pt x="5280310" y="0"/>
                </a:moveTo>
                <a:lnTo>
                  <a:pt x="0" y="0"/>
                </a:lnTo>
                <a:lnTo>
                  <a:pt x="0" y="5438521"/>
                </a:lnTo>
                <a:lnTo>
                  <a:pt x="5280310" y="5438521"/>
                </a:lnTo>
                <a:lnTo>
                  <a:pt x="52803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10C001CB-74E6-03BC-AC4E-39E8C2C1F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567399"/>
              </p:ext>
            </p:extLst>
          </p:nvPr>
        </p:nvGraphicFramePr>
        <p:xfrm>
          <a:off x="914400" y="3013172"/>
          <a:ext cx="16687799" cy="517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2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9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02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N.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 of Author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Publication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Methodology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Drawbacks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Mohd Hafiz Daud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M. R. K. Chaminda Wijesooriya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Wan Mohd Norsani Wan Nik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Muhammad Muhsin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C. W. M. N. Wijesooriya</a:t>
                      </a:r>
                    </a:p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Rui Galhano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and Non-Immersive Simulators for the Education and Training in Maritime Domain—A Review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MDPI Applied Sciences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Network Architecture and DEVS-Suite Environment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Modelling the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Simulated Attack Types and Methods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Conclusion and Future Work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Limited Types of Attacks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Authenticity of Test Results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Scalability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Lack of Real-Time Analysis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Dependence on DEVS-Suite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8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Michael D. Workman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Journal of Cybersecurity Education, Research and Practice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Jones &amp; Bartlett Publishers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Proposes a new.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Modifies the EICAR test.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Tests the modified files on 12 different antivirus products.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Measures the detection rates of these products.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Analyzes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EICAR test file only tests pattern-matching signatures.</a:t>
                      </a: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file can be exploited for malicious purposes. Not all virus scanners are compliant and may not detect the file.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0">
            <a:extLst>
              <a:ext uri="{FF2B5EF4-FFF2-40B4-BE49-F238E27FC236}">
                <a16:creationId xmlns:a16="http://schemas.microsoft.com/office/drawing/2014/main" id="{98E08FD4-0936-5FA0-560D-41A49ED7E415}"/>
              </a:ext>
            </a:extLst>
          </p:cNvPr>
          <p:cNvGrpSpPr/>
          <p:nvPr/>
        </p:nvGrpSpPr>
        <p:grpSpPr>
          <a:xfrm>
            <a:off x="8282846" y="9258300"/>
            <a:ext cx="1722309" cy="608639"/>
            <a:chOff x="0" y="0"/>
            <a:chExt cx="453612" cy="1603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025B4AC-81DE-B9D3-1DFA-59D27A5AF85E}"/>
                </a:ext>
              </a:extLst>
            </p:cNvPr>
            <p:cNvSpPr/>
            <p:nvPr/>
          </p:nvSpPr>
          <p:spPr>
            <a:xfrm>
              <a:off x="0" y="0"/>
              <a:ext cx="453612" cy="160300"/>
            </a:xfrm>
            <a:custGeom>
              <a:avLst/>
              <a:gdLst/>
              <a:ahLst/>
              <a:cxnLst/>
              <a:rect l="l" t="t" r="r" b="b"/>
              <a:pathLst>
                <a:path w="453612" h="160300">
                  <a:moveTo>
                    <a:pt x="44951" y="0"/>
                  </a:moveTo>
                  <a:lnTo>
                    <a:pt x="408661" y="0"/>
                  </a:lnTo>
                  <a:cubicBezTo>
                    <a:pt x="420583" y="0"/>
                    <a:pt x="432016" y="4736"/>
                    <a:pt x="440446" y="13166"/>
                  </a:cubicBezTo>
                  <a:cubicBezTo>
                    <a:pt x="448876" y="21596"/>
                    <a:pt x="453612" y="33029"/>
                    <a:pt x="453612" y="44951"/>
                  </a:cubicBezTo>
                  <a:lnTo>
                    <a:pt x="453612" y="115349"/>
                  </a:lnTo>
                  <a:cubicBezTo>
                    <a:pt x="453612" y="127271"/>
                    <a:pt x="448876" y="138704"/>
                    <a:pt x="440446" y="147134"/>
                  </a:cubicBezTo>
                  <a:cubicBezTo>
                    <a:pt x="432016" y="155564"/>
                    <a:pt x="420583" y="160300"/>
                    <a:pt x="408661" y="160300"/>
                  </a:cubicBezTo>
                  <a:lnTo>
                    <a:pt x="44951" y="160300"/>
                  </a:lnTo>
                  <a:cubicBezTo>
                    <a:pt x="33029" y="160300"/>
                    <a:pt x="21596" y="155564"/>
                    <a:pt x="13166" y="147134"/>
                  </a:cubicBezTo>
                  <a:cubicBezTo>
                    <a:pt x="4736" y="138704"/>
                    <a:pt x="0" y="127271"/>
                    <a:pt x="0" y="115349"/>
                  </a:cubicBezTo>
                  <a:lnTo>
                    <a:pt x="0" y="44951"/>
                  </a:lnTo>
                  <a:cubicBezTo>
                    <a:pt x="0" y="33029"/>
                    <a:pt x="4736" y="21596"/>
                    <a:pt x="13166" y="13166"/>
                  </a:cubicBezTo>
                  <a:cubicBezTo>
                    <a:pt x="21596" y="4736"/>
                    <a:pt x="33029" y="0"/>
                    <a:pt x="449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D785DB5-7AE0-8606-303B-FFD8D6196AB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AutoShape 13">
            <a:extLst>
              <a:ext uri="{FF2B5EF4-FFF2-40B4-BE49-F238E27FC236}">
                <a16:creationId xmlns:a16="http://schemas.microsoft.com/office/drawing/2014/main" id="{E7B4BEF0-D898-074F-2500-E86254E31E4A}"/>
              </a:ext>
            </a:extLst>
          </p:cNvPr>
          <p:cNvSpPr/>
          <p:nvPr/>
        </p:nvSpPr>
        <p:spPr>
          <a:xfrm>
            <a:off x="4795238" y="9548332"/>
            <a:ext cx="263619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48C9F00F-3ECB-5FEE-EABA-FD0158E76175}"/>
              </a:ext>
            </a:extLst>
          </p:cNvPr>
          <p:cNvSpPr/>
          <p:nvPr/>
        </p:nvSpPr>
        <p:spPr>
          <a:xfrm>
            <a:off x="10765248" y="9562620"/>
            <a:ext cx="26867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62AA6EBC-8071-5705-B1B9-CFEB35935588}"/>
              </a:ext>
            </a:extLst>
          </p:cNvPr>
          <p:cNvSpPr txBox="1"/>
          <p:nvPr/>
        </p:nvSpPr>
        <p:spPr>
          <a:xfrm>
            <a:off x="8475337" y="9338148"/>
            <a:ext cx="1337326" cy="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</a:rPr>
              <a:t>05/36</a:t>
            </a:r>
          </a:p>
        </p:txBody>
      </p:sp>
    </p:spTree>
    <p:extLst>
      <p:ext uri="{BB962C8B-B14F-4D97-AF65-F5344CB8AC3E}">
        <p14:creationId xmlns:p14="http://schemas.microsoft.com/office/powerpoint/2010/main" val="24141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20586 C -0.00217 -0.13719 -0.00131 -0.06852 3.33333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10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2175</Words>
  <Application>Microsoft Office PowerPoint</Application>
  <PresentationFormat>Custom</PresentationFormat>
  <Paragraphs>419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Poppins</vt:lpstr>
      <vt:lpstr>Calibri</vt:lpstr>
      <vt:lpstr>Poppins Semi-Bold</vt:lpstr>
      <vt:lpstr>Arial</vt:lpstr>
      <vt:lpstr>Poppins Ultra-Bold</vt:lpstr>
      <vt:lpstr>Times New Roman</vt:lpstr>
      <vt:lpstr>Poppins Medium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CyberGuard</dc:title>
  <dc:creator>Vasu Tyagi</dc:creator>
  <cp:lastModifiedBy>Vasu Tyagi</cp:lastModifiedBy>
  <cp:revision>29</cp:revision>
  <dcterms:created xsi:type="dcterms:W3CDTF">2006-08-16T00:00:00Z</dcterms:created>
  <dcterms:modified xsi:type="dcterms:W3CDTF">2024-06-11T11:36:14Z</dcterms:modified>
  <dc:identifier>DAFt2KRy-Yg</dc:identifier>
</cp:coreProperties>
</file>